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  <p:sldMasterId id="2147483680" r:id="rId3"/>
  </p:sldMasterIdLst>
  <p:sldIdLst>
    <p:sldId id="256" r:id="rId4"/>
    <p:sldId id="257" r:id="rId5"/>
    <p:sldId id="258" r:id="rId6"/>
    <p:sldId id="259" r:id="rId7"/>
    <p:sldId id="266" r:id="rId8"/>
    <p:sldId id="265" r:id="rId9"/>
    <p:sldId id="267" r:id="rId10"/>
    <p:sldId id="262" r:id="rId11"/>
    <p:sldId id="263" r:id="rId12"/>
    <p:sldId id="264" r:id="rId13"/>
    <p:sldId id="283" r:id="rId14"/>
    <p:sldId id="268" r:id="rId15"/>
    <p:sldId id="269" r:id="rId16"/>
    <p:sldId id="271" r:id="rId17"/>
    <p:sldId id="270" r:id="rId18"/>
    <p:sldId id="273" r:id="rId19"/>
    <p:sldId id="274" r:id="rId20"/>
    <p:sldId id="275" r:id="rId21"/>
    <p:sldId id="276" r:id="rId22"/>
    <p:sldId id="277" r:id="rId23"/>
    <p:sldId id="279" r:id="rId24"/>
    <p:sldId id="278" r:id="rId25"/>
    <p:sldId id="280" r:id="rId26"/>
    <p:sldId id="281" r:id="rId27"/>
    <p:sldId id="284" r:id="rId28"/>
    <p:sldId id="282" r:id="rId29"/>
    <p:sldId id="261" r:id="rId30"/>
    <p:sldId id="286" r:id="rId31"/>
    <p:sldId id="287" r:id="rId32"/>
    <p:sldId id="260" r:id="rId33"/>
  </p:sldIdLst>
  <p:sldSz cx="12192000" cy="6858000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vent 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6886" y="5120640"/>
            <a:ext cx="4863228" cy="1088371"/>
          </a:xfrm>
          <a:prstGeom prst="rect">
            <a:avLst/>
          </a:prstGeom>
        </p:spPr>
      </p:pic>
      <p:sp>
        <p:nvSpPr>
          <p:cNvPr id="4" name="Text Placeholder 242"/>
          <p:cNvSpPr>
            <a:spLocks noGrp="1"/>
          </p:cNvSpPr>
          <p:nvPr>
            <p:ph type="body" sz="quarter" idx="10" hasCustomPrompt="1"/>
          </p:nvPr>
        </p:nvSpPr>
        <p:spPr>
          <a:xfrm>
            <a:off x="1219200" y="731521"/>
            <a:ext cx="9786112" cy="22570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ts val="5867"/>
              </a:lnSpc>
              <a:spcBef>
                <a:spcPts val="0"/>
              </a:spcBef>
              <a:buNone/>
              <a:defRPr sz="5333" b="0" i="0" cap="none" baseline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2018</a:t>
            </a:r>
          </a:p>
          <a:p>
            <a:pPr lvl="0"/>
            <a:r>
              <a:rPr lang="en-NZ" dirty="0" smtClean="0"/>
              <a:t>Trimble Dimensions</a:t>
            </a:r>
          </a:p>
          <a:p>
            <a:pPr lvl="0"/>
            <a:r>
              <a:rPr lang="en-NZ" dirty="0" smtClean="0"/>
              <a:t>User Conference</a:t>
            </a:r>
            <a:endParaRPr lang="en-US" dirty="0"/>
          </a:p>
        </p:txBody>
      </p:sp>
      <p:sp>
        <p:nvSpPr>
          <p:cNvPr id="5" name="Text Placeholder 244"/>
          <p:cNvSpPr>
            <a:spLocks noGrp="1"/>
          </p:cNvSpPr>
          <p:nvPr>
            <p:ph type="body" sz="quarter" idx="11" hasCustomPrompt="1"/>
          </p:nvPr>
        </p:nvSpPr>
        <p:spPr>
          <a:xfrm>
            <a:off x="1219200" y="3291841"/>
            <a:ext cx="7924800" cy="8891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ts val="3467"/>
              </a:lnSpc>
              <a:spcBef>
                <a:spcPts val="0"/>
              </a:spcBef>
              <a:buNone/>
              <a:defRPr sz="2667" b="0" i="0" baseline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 smtClean="0"/>
              <a:t>November 5–7</a:t>
            </a:r>
            <a:br>
              <a:rPr lang="en-US" dirty="0" smtClean="0"/>
            </a:br>
            <a:r>
              <a:rPr lang="en-US" dirty="0" smtClean="0"/>
              <a:t>The Venetian / Sands Expo Center – Las Vegas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384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32"/>
          </p:nvPr>
        </p:nvSpPr>
        <p:spPr>
          <a:xfrm>
            <a:off x="8128000" y="0"/>
            <a:ext cx="4064000" cy="6858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609600" y="2048256"/>
            <a:ext cx="7030720" cy="3819144"/>
          </a:xfrm>
          <a:prstGeom prst="rect">
            <a:avLst/>
          </a:prstGeom>
        </p:spPr>
        <p:txBody>
          <a:bodyPr>
            <a:noAutofit/>
          </a:bodyPr>
          <a:lstStyle>
            <a:lvl1pPr marL="457189" marR="0" indent="-457189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 charset="0"/>
              <a:buChar char="•"/>
              <a:tabLst/>
              <a:defRPr sz="3200" b="0" i="0" baseline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838179" indent="-380990">
              <a:buClr>
                <a:schemeClr val="accent2"/>
              </a:buClr>
              <a:buFont typeface="Wingdings" charset="2"/>
              <a:buChar char="§"/>
              <a:defRPr sz="2133" b="0" i="0" baseline="0">
                <a:solidFill>
                  <a:srgbClr val="45454C"/>
                </a:solidFill>
                <a:latin typeface="Calibri" charset="0"/>
                <a:ea typeface="Calibri" charset="0"/>
                <a:cs typeface="Calibri" charset="0"/>
              </a:defRPr>
            </a:lvl2pPr>
          </a:lstStyle>
          <a:p>
            <a:pPr lvl="0"/>
            <a:r>
              <a:rPr lang="en-US" dirty="0" smtClean="0"/>
              <a:t>Text = 24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</a:p>
          <a:p>
            <a:pPr lvl="0"/>
            <a:r>
              <a:rPr lang="en-US" dirty="0" smtClean="0"/>
              <a:t>Text = 24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</a:p>
          <a:p>
            <a:pPr lvl="0"/>
            <a:r>
              <a:rPr lang="en-US" dirty="0" smtClean="0"/>
              <a:t>Text = 24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</a:p>
        </p:txBody>
      </p:sp>
      <p:sp>
        <p:nvSpPr>
          <p:cNvPr id="5" name="Title 5"/>
          <p:cNvSpPr>
            <a:spLocks noGrp="1"/>
          </p:cNvSpPr>
          <p:nvPr>
            <p:ph type="title" hasCustomPrompt="1"/>
          </p:nvPr>
        </p:nvSpPr>
        <p:spPr>
          <a:xfrm>
            <a:off x="609601" y="357632"/>
            <a:ext cx="7030720" cy="147116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Title = 32 </a:t>
            </a:r>
            <a:r>
              <a:rPr lang="en-US" dirty="0" err="1" smtClean="0"/>
              <a:t>pt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Calibri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436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Image Slide (Subhea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32"/>
          </p:nvPr>
        </p:nvSpPr>
        <p:spPr>
          <a:xfrm>
            <a:off x="8128000" y="0"/>
            <a:ext cx="4064000" cy="6858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2" name="Text Placeholder 32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1901953"/>
            <a:ext cx="7030720" cy="76403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defRPr sz="3733" b="0" i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 smtClean="0"/>
              <a:t>Header = 28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609600" y="2828548"/>
            <a:ext cx="7030720" cy="3038853"/>
          </a:xfrm>
          <a:prstGeom prst="rect">
            <a:avLst/>
          </a:prstGeom>
        </p:spPr>
        <p:txBody>
          <a:bodyPr>
            <a:noAutofit/>
          </a:bodyPr>
          <a:lstStyle>
            <a:lvl1pPr marL="457189" indent="-457189">
              <a:buClr>
                <a:schemeClr val="tx2"/>
              </a:buClr>
              <a:buSzPct val="80000"/>
              <a:buFont typeface="+mj-lt"/>
              <a:buAutoNum type="arabicPeriod"/>
              <a:defRPr sz="3200" b="0" i="0" baseline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838179" indent="-380990">
              <a:buClr>
                <a:schemeClr val="accent2"/>
              </a:buClr>
              <a:buFont typeface="Wingdings" charset="2"/>
              <a:buChar char="§"/>
              <a:defRPr sz="2133" b="0" i="0" baseline="0">
                <a:solidFill>
                  <a:srgbClr val="45454C"/>
                </a:solidFill>
                <a:latin typeface="Calibri" charset="0"/>
                <a:ea typeface="Calibri" charset="0"/>
                <a:cs typeface="Calibri" charset="0"/>
              </a:defRPr>
            </a:lvl2pPr>
          </a:lstStyle>
          <a:p>
            <a:pPr lvl="0"/>
            <a:r>
              <a:rPr lang="en-US" dirty="0" smtClean="0"/>
              <a:t>Text = 24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</a:p>
          <a:p>
            <a:pPr lvl="0"/>
            <a:r>
              <a:rPr lang="en-US" dirty="0" smtClean="0"/>
              <a:t>Text = 24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</a:p>
          <a:p>
            <a:pPr lvl="0"/>
            <a:r>
              <a:rPr lang="en-US" dirty="0" smtClean="0"/>
              <a:t>Text = 24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 hasCustomPrompt="1"/>
          </p:nvPr>
        </p:nvSpPr>
        <p:spPr>
          <a:xfrm>
            <a:off x="609601" y="357632"/>
            <a:ext cx="7030720" cy="147116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Title = 32 </a:t>
            </a:r>
            <a:r>
              <a:rPr lang="en-US" dirty="0" err="1" smtClean="0"/>
              <a:t>pt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Calibri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410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30" hasCustomPrompt="1"/>
          </p:nvPr>
        </p:nvSpPr>
        <p:spPr>
          <a:xfrm>
            <a:off x="609600" y="1600200"/>
            <a:ext cx="10972800" cy="4267200"/>
          </a:xfrm>
          <a:prstGeom prst="rect">
            <a:avLst/>
          </a:prstGeom>
        </p:spPr>
        <p:txBody>
          <a:bodyPr>
            <a:normAutofit/>
          </a:bodyPr>
          <a:lstStyle>
            <a:lvl1pPr marL="457189" indent="-457189">
              <a:buClr>
                <a:schemeClr val="accent2"/>
              </a:buClr>
              <a:buFont typeface="Arial" charset="0"/>
              <a:buChar char="•"/>
              <a:defRPr sz="3733">
                <a:solidFill>
                  <a:schemeClr val="bg1"/>
                </a:solidFill>
              </a:defRPr>
            </a:lvl1pPr>
            <a:lvl2pPr>
              <a:defRPr sz="2133" b="0" i="0">
                <a:latin typeface="Calibri" charset="0"/>
                <a:ea typeface="Calibri" charset="0"/>
                <a:cs typeface="Calibri" charset="0"/>
              </a:defRPr>
            </a:lvl2pPr>
            <a:lvl3pPr>
              <a:defRPr sz="1867" b="0" i="0">
                <a:latin typeface="Calibri" charset="0"/>
                <a:ea typeface="Calibri" charset="0"/>
                <a:cs typeface="Calibri" charset="0"/>
              </a:defRPr>
            </a:lvl3pPr>
            <a:lvl4pPr>
              <a:defRPr sz="1867" b="0" i="0">
                <a:latin typeface="Calibri" charset="0"/>
                <a:ea typeface="Calibri" charset="0"/>
                <a:cs typeface="Calibri" charset="0"/>
              </a:defRPr>
            </a:lvl4pPr>
            <a:lvl5pPr>
              <a:defRPr sz="1867" b="0" i="0"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 smtClean="0"/>
              <a:t>Text = 28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</a:p>
        </p:txBody>
      </p:sp>
      <p:sp>
        <p:nvSpPr>
          <p:cNvPr id="4" name="Title 5"/>
          <p:cNvSpPr>
            <a:spLocks noGrp="1"/>
          </p:cNvSpPr>
          <p:nvPr>
            <p:ph type="title" hasCustomPrompt="1"/>
          </p:nvPr>
        </p:nvSpPr>
        <p:spPr>
          <a:xfrm>
            <a:off x="609600" y="357632"/>
            <a:ext cx="10972800" cy="72974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Title = 32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01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 (Subhea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5"/>
          <p:cNvSpPr>
            <a:spLocks noGrp="1"/>
          </p:cNvSpPr>
          <p:nvPr>
            <p:ph type="body" sz="quarter" idx="30" hasCustomPrompt="1"/>
          </p:nvPr>
        </p:nvSpPr>
        <p:spPr>
          <a:xfrm>
            <a:off x="595643" y="2376491"/>
            <a:ext cx="10939392" cy="3490909"/>
          </a:xfrm>
          <a:prstGeom prst="rect">
            <a:avLst/>
          </a:prstGeom>
        </p:spPr>
        <p:txBody>
          <a:bodyPr numCol="1" spcCol="180000">
            <a:normAutofit/>
          </a:bodyPr>
          <a:lstStyle>
            <a:lvl1pPr marL="457189" indent="-457189">
              <a:buClr>
                <a:schemeClr val="accent2"/>
              </a:buClr>
              <a:buFont typeface="Arial" charset="0"/>
              <a:buChar char="•"/>
              <a:defRPr sz="3200">
                <a:solidFill>
                  <a:schemeClr val="bg1"/>
                </a:solidFill>
              </a:defRPr>
            </a:lvl1pPr>
            <a:lvl2pPr>
              <a:defRPr sz="2133" b="0" i="0">
                <a:latin typeface="Calibri" charset="0"/>
                <a:ea typeface="Calibri" charset="0"/>
                <a:cs typeface="Calibri" charset="0"/>
              </a:defRPr>
            </a:lvl2pPr>
            <a:lvl3pPr>
              <a:defRPr sz="1867" b="0" i="0">
                <a:latin typeface="Calibri" charset="0"/>
                <a:ea typeface="Calibri" charset="0"/>
                <a:cs typeface="Calibri" charset="0"/>
              </a:defRPr>
            </a:lvl3pPr>
            <a:lvl4pPr>
              <a:defRPr sz="1867" b="0" i="0">
                <a:latin typeface="Calibri" charset="0"/>
                <a:ea typeface="Calibri" charset="0"/>
                <a:cs typeface="Calibri" charset="0"/>
              </a:defRPr>
            </a:lvl4pPr>
            <a:lvl5pPr>
              <a:defRPr sz="1867" b="0" i="0"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 smtClean="0"/>
              <a:t>Text = 24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</a:p>
        </p:txBody>
      </p:sp>
      <p:sp>
        <p:nvSpPr>
          <p:cNvPr id="8" name="Text Placeholder 32"/>
          <p:cNvSpPr>
            <a:spLocks noGrp="1"/>
          </p:cNvSpPr>
          <p:nvPr>
            <p:ph type="body" sz="quarter" idx="13" hasCustomPrompt="1"/>
          </p:nvPr>
        </p:nvSpPr>
        <p:spPr>
          <a:xfrm>
            <a:off x="595642" y="1600200"/>
            <a:ext cx="10939393" cy="65283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defRPr sz="3733" b="0" i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 smtClean="0"/>
              <a:t>Header = 28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  <a:endParaRPr lang="en-US" dirty="0"/>
          </a:p>
        </p:txBody>
      </p:sp>
      <p:sp>
        <p:nvSpPr>
          <p:cNvPr id="5" name="Title 5"/>
          <p:cNvSpPr>
            <a:spLocks noGrp="1"/>
          </p:cNvSpPr>
          <p:nvPr>
            <p:ph type="title" hasCustomPrompt="1"/>
          </p:nvPr>
        </p:nvSpPr>
        <p:spPr>
          <a:xfrm>
            <a:off x="609600" y="357632"/>
            <a:ext cx="10972800" cy="72974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Title = 32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639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30" hasCustomPrompt="1"/>
          </p:nvPr>
        </p:nvSpPr>
        <p:spPr>
          <a:xfrm>
            <a:off x="628155" y="1600200"/>
            <a:ext cx="5191493" cy="4267200"/>
          </a:xfrm>
          <a:prstGeom prst="rect">
            <a:avLst/>
          </a:prstGeom>
        </p:spPr>
        <p:txBody>
          <a:bodyPr>
            <a:normAutofit/>
          </a:bodyPr>
          <a:lstStyle>
            <a:lvl1pPr marL="457189" indent="-457189">
              <a:buClr>
                <a:schemeClr val="accent2"/>
              </a:buClr>
              <a:buFont typeface="Arial" charset="0"/>
              <a:buChar char="•"/>
              <a:defRPr sz="3733">
                <a:solidFill>
                  <a:schemeClr val="bg1"/>
                </a:solidFill>
              </a:defRPr>
            </a:lvl1pPr>
            <a:lvl2pPr>
              <a:defRPr sz="2133" b="0" i="0">
                <a:latin typeface="Calibri" charset="0"/>
                <a:ea typeface="Calibri" charset="0"/>
                <a:cs typeface="Calibri" charset="0"/>
              </a:defRPr>
            </a:lvl2pPr>
            <a:lvl3pPr>
              <a:defRPr sz="1867" b="0" i="0">
                <a:latin typeface="Calibri" charset="0"/>
                <a:ea typeface="Calibri" charset="0"/>
                <a:cs typeface="Calibri" charset="0"/>
              </a:defRPr>
            </a:lvl3pPr>
            <a:lvl4pPr>
              <a:defRPr sz="1867" b="0" i="0">
                <a:latin typeface="Calibri" charset="0"/>
                <a:ea typeface="Calibri" charset="0"/>
                <a:cs typeface="Calibri" charset="0"/>
              </a:defRPr>
            </a:lvl4pPr>
            <a:lvl5pPr>
              <a:defRPr sz="1867" b="0" i="0"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 smtClean="0"/>
              <a:t>Text = 28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</a:p>
        </p:txBody>
      </p:sp>
      <p:sp>
        <p:nvSpPr>
          <p:cNvPr id="5" name="Text Placeholder 15"/>
          <p:cNvSpPr>
            <a:spLocks noGrp="1"/>
          </p:cNvSpPr>
          <p:nvPr>
            <p:ph type="body" sz="quarter" idx="38" hasCustomPrompt="1"/>
          </p:nvPr>
        </p:nvSpPr>
        <p:spPr>
          <a:xfrm>
            <a:off x="6392310" y="1600200"/>
            <a:ext cx="5191493" cy="4267200"/>
          </a:xfrm>
          <a:prstGeom prst="rect">
            <a:avLst/>
          </a:prstGeom>
        </p:spPr>
        <p:txBody>
          <a:bodyPr>
            <a:normAutofit/>
          </a:bodyPr>
          <a:lstStyle>
            <a:lvl1pPr marL="457189" indent="-457189">
              <a:buClr>
                <a:schemeClr val="accent2"/>
              </a:buClr>
              <a:buFont typeface="Arial" charset="0"/>
              <a:buChar char="•"/>
              <a:defRPr sz="3733">
                <a:solidFill>
                  <a:schemeClr val="bg1"/>
                </a:solidFill>
              </a:defRPr>
            </a:lvl1pPr>
            <a:lvl2pPr>
              <a:defRPr sz="2133" b="0" i="0">
                <a:latin typeface="Calibri" charset="0"/>
                <a:ea typeface="Calibri" charset="0"/>
                <a:cs typeface="Calibri" charset="0"/>
              </a:defRPr>
            </a:lvl2pPr>
            <a:lvl3pPr>
              <a:defRPr sz="1867" b="0" i="0">
                <a:latin typeface="Calibri" charset="0"/>
                <a:ea typeface="Calibri" charset="0"/>
                <a:cs typeface="Calibri" charset="0"/>
              </a:defRPr>
            </a:lvl3pPr>
            <a:lvl4pPr>
              <a:defRPr sz="1867" b="0" i="0">
                <a:latin typeface="Calibri" charset="0"/>
                <a:ea typeface="Calibri" charset="0"/>
                <a:cs typeface="Calibri" charset="0"/>
              </a:defRPr>
            </a:lvl4pPr>
            <a:lvl5pPr>
              <a:defRPr sz="1867" b="0" i="0"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 smtClean="0"/>
              <a:t>Text = 28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609600" y="357632"/>
            <a:ext cx="10972800" cy="72974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Title = 32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73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Slide (Subhea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2"/>
          <p:cNvSpPr>
            <a:spLocks noGrp="1"/>
          </p:cNvSpPr>
          <p:nvPr>
            <p:ph type="body" sz="quarter" idx="13" hasCustomPrompt="1"/>
          </p:nvPr>
        </p:nvSpPr>
        <p:spPr>
          <a:xfrm>
            <a:off x="595642" y="1613211"/>
            <a:ext cx="10939393" cy="65283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defRPr sz="3733" b="0" i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 smtClean="0"/>
              <a:t>Header = 28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30" hasCustomPrompt="1"/>
          </p:nvPr>
        </p:nvSpPr>
        <p:spPr>
          <a:xfrm>
            <a:off x="628156" y="2389501"/>
            <a:ext cx="5191493" cy="3477899"/>
          </a:xfrm>
          <a:prstGeom prst="rect">
            <a:avLst/>
          </a:prstGeom>
        </p:spPr>
        <p:txBody>
          <a:bodyPr numCol="1" spcCol="180000">
            <a:normAutofit/>
          </a:bodyPr>
          <a:lstStyle>
            <a:lvl1pPr marL="457189" indent="-457189">
              <a:buClr>
                <a:schemeClr val="accent2"/>
              </a:buClr>
              <a:buFont typeface="Arial" charset="0"/>
              <a:buChar char="•"/>
              <a:defRPr sz="3200">
                <a:solidFill>
                  <a:schemeClr val="bg1"/>
                </a:solidFill>
              </a:defRPr>
            </a:lvl1pPr>
            <a:lvl2pPr>
              <a:defRPr sz="2133" b="0" i="0">
                <a:latin typeface="Calibri" charset="0"/>
                <a:ea typeface="Calibri" charset="0"/>
                <a:cs typeface="Calibri" charset="0"/>
              </a:defRPr>
            </a:lvl2pPr>
            <a:lvl3pPr>
              <a:defRPr sz="1867" b="0" i="0">
                <a:latin typeface="Calibri" charset="0"/>
                <a:ea typeface="Calibri" charset="0"/>
                <a:cs typeface="Calibri" charset="0"/>
              </a:defRPr>
            </a:lvl3pPr>
            <a:lvl4pPr>
              <a:defRPr sz="1867" b="0" i="0">
                <a:latin typeface="Calibri" charset="0"/>
                <a:ea typeface="Calibri" charset="0"/>
                <a:cs typeface="Calibri" charset="0"/>
              </a:defRPr>
            </a:lvl4pPr>
            <a:lvl5pPr>
              <a:defRPr sz="1867" b="0" i="0"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 smtClean="0"/>
              <a:t>Text = 24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</a:p>
        </p:txBody>
      </p:sp>
      <p:sp>
        <p:nvSpPr>
          <p:cNvPr id="12" name="Text Placeholder 15"/>
          <p:cNvSpPr>
            <a:spLocks noGrp="1"/>
          </p:cNvSpPr>
          <p:nvPr>
            <p:ph type="body" sz="quarter" idx="38" hasCustomPrompt="1"/>
          </p:nvPr>
        </p:nvSpPr>
        <p:spPr>
          <a:xfrm>
            <a:off x="6392310" y="2389501"/>
            <a:ext cx="5191493" cy="3477899"/>
          </a:xfrm>
          <a:prstGeom prst="rect">
            <a:avLst/>
          </a:prstGeom>
        </p:spPr>
        <p:txBody>
          <a:bodyPr numCol="1" spcCol="180000">
            <a:normAutofit/>
          </a:bodyPr>
          <a:lstStyle>
            <a:lvl1pPr marL="457189" indent="-457189">
              <a:buClr>
                <a:schemeClr val="accent2"/>
              </a:buClr>
              <a:buFont typeface="Arial" charset="0"/>
              <a:buChar char="•"/>
              <a:defRPr sz="3200">
                <a:solidFill>
                  <a:schemeClr val="bg1"/>
                </a:solidFill>
              </a:defRPr>
            </a:lvl1pPr>
            <a:lvl2pPr>
              <a:defRPr sz="2133" b="0" i="0">
                <a:latin typeface="Calibri" charset="0"/>
                <a:ea typeface="Calibri" charset="0"/>
                <a:cs typeface="Calibri" charset="0"/>
              </a:defRPr>
            </a:lvl2pPr>
            <a:lvl3pPr>
              <a:defRPr sz="1867" b="0" i="0">
                <a:latin typeface="Calibri" charset="0"/>
                <a:ea typeface="Calibri" charset="0"/>
                <a:cs typeface="Calibri" charset="0"/>
              </a:defRPr>
            </a:lvl3pPr>
            <a:lvl4pPr>
              <a:defRPr sz="1867" b="0" i="0">
                <a:latin typeface="Calibri" charset="0"/>
                <a:ea typeface="Calibri" charset="0"/>
                <a:cs typeface="Calibri" charset="0"/>
              </a:defRPr>
            </a:lvl4pPr>
            <a:lvl5pPr>
              <a:defRPr sz="1867" b="0" i="0"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 smtClean="0"/>
              <a:t>Text = 24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609600" y="357632"/>
            <a:ext cx="10972800" cy="72974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Title = 32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121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art Placeholder 3"/>
          <p:cNvSpPr>
            <a:spLocks noGrp="1"/>
          </p:cNvSpPr>
          <p:nvPr>
            <p:ph type="chart" sz="quarter" idx="32"/>
          </p:nvPr>
        </p:nvSpPr>
        <p:spPr>
          <a:xfrm>
            <a:off x="609600" y="1600200"/>
            <a:ext cx="10925435" cy="4267200"/>
          </a:xfrm>
          <a:prstGeom prst="rect">
            <a:avLst/>
          </a:prstGeom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icon to add chart</a:t>
            </a:r>
            <a:endParaRPr lang="en-US" dirty="0"/>
          </a:p>
        </p:txBody>
      </p:sp>
      <p:sp>
        <p:nvSpPr>
          <p:cNvPr id="5" name="Title 5"/>
          <p:cNvSpPr>
            <a:spLocks noGrp="1"/>
          </p:cNvSpPr>
          <p:nvPr>
            <p:ph type="title" hasCustomPrompt="1"/>
          </p:nvPr>
        </p:nvSpPr>
        <p:spPr>
          <a:xfrm>
            <a:off x="609600" y="357632"/>
            <a:ext cx="10972800" cy="72974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Title = 32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63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32"/>
          </p:nvPr>
        </p:nvSpPr>
        <p:spPr>
          <a:xfrm>
            <a:off x="0" y="2311729"/>
            <a:ext cx="12192000" cy="454627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33" hasCustomPrompt="1"/>
          </p:nvPr>
        </p:nvSpPr>
        <p:spPr>
          <a:xfrm>
            <a:off x="609600" y="358706"/>
            <a:ext cx="10972800" cy="1223433"/>
          </a:xfrm>
        </p:spPr>
        <p:txBody>
          <a:bodyPr>
            <a:normAutofit/>
          </a:bodyPr>
          <a:lstStyle>
            <a:lvl1pPr>
              <a:defRPr sz="4267"/>
            </a:lvl1pPr>
          </a:lstStyle>
          <a:p>
            <a:pPr lvl="0"/>
            <a:r>
              <a:rPr lang="en-US" dirty="0" smtClean="0"/>
              <a:t>Title = 32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970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7178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Divider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592740"/>
            <a:ext cx="12192000" cy="1672520"/>
          </a:xfrm>
          <a:prstGeom prst="rect">
            <a:avLst/>
          </a:prstGeom>
        </p:spPr>
        <p:txBody>
          <a:bodyPr lIns="1554480" rIns="1554480" anchor="ctr">
            <a:noAutofit/>
          </a:bodyPr>
          <a:lstStyle>
            <a:lvl1pPr marL="0" indent="0" algn="ctr">
              <a:lnSpc>
                <a:spcPts val="5867"/>
              </a:lnSpc>
              <a:spcBef>
                <a:spcPts val="0"/>
              </a:spcBef>
              <a:buNone/>
              <a:defRPr sz="5333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Divider, Two Lines Max</a:t>
            </a:r>
            <a:br>
              <a:rPr lang="en-US" dirty="0" smtClean="0"/>
            </a:br>
            <a:r>
              <a:rPr lang="en-US" dirty="0" smtClean="0"/>
              <a:t>Calibri 40 </a:t>
            </a:r>
            <a:r>
              <a:rPr lang="en-US" dirty="0" err="1" smtClean="0"/>
              <a:t>pt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133" y="566047"/>
            <a:ext cx="3657600" cy="81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385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ver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Text Placeholder 242"/>
          <p:cNvSpPr>
            <a:spLocks noGrp="1"/>
          </p:cNvSpPr>
          <p:nvPr>
            <p:ph type="body" sz="quarter" idx="10" hasCustomPrompt="1"/>
          </p:nvPr>
        </p:nvSpPr>
        <p:spPr>
          <a:xfrm>
            <a:off x="1219200" y="731521"/>
            <a:ext cx="9786112" cy="22570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ts val="5867"/>
              </a:lnSpc>
              <a:spcBef>
                <a:spcPts val="0"/>
              </a:spcBef>
              <a:buNone/>
              <a:defRPr sz="5333" b="0" i="0" cap="none" baseline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Presentation Title</a:t>
            </a:r>
            <a:br>
              <a:rPr lang="en-US" dirty="0" smtClean="0"/>
            </a:br>
            <a:r>
              <a:rPr lang="en-US" dirty="0" smtClean="0"/>
              <a:t>Up to Three Lines</a:t>
            </a:r>
            <a:br>
              <a:rPr lang="en-US" dirty="0" smtClean="0"/>
            </a:br>
            <a:r>
              <a:rPr lang="en-US" dirty="0" smtClean="0"/>
              <a:t>Calibri 40 </a:t>
            </a:r>
            <a:r>
              <a:rPr lang="en-US" dirty="0" err="1" smtClean="0"/>
              <a:t>pt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45" name="Text Placeholder 244"/>
          <p:cNvSpPr>
            <a:spLocks noGrp="1"/>
          </p:cNvSpPr>
          <p:nvPr>
            <p:ph type="body" sz="quarter" idx="11" hasCustomPrompt="1"/>
          </p:nvPr>
        </p:nvSpPr>
        <p:spPr>
          <a:xfrm>
            <a:off x="1219200" y="3291841"/>
            <a:ext cx="7924800" cy="8891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ts val="3467"/>
              </a:lnSpc>
              <a:spcBef>
                <a:spcPts val="0"/>
              </a:spcBef>
              <a:buNone/>
              <a:defRPr sz="2667" b="0" i="0" baseline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/>
              <a:t>Add a subtitle </a:t>
            </a:r>
            <a:r>
              <a:rPr lang="en-US" dirty="0" smtClean="0"/>
              <a:t>here</a:t>
            </a:r>
            <a:br>
              <a:rPr lang="en-US" dirty="0" smtClean="0"/>
            </a:br>
            <a:r>
              <a:rPr lang="en-US" dirty="0" smtClean="0"/>
              <a:t>Up to two lines – Calibri 20 </a:t>
            </a:r>
            <a:r>
              <a:rPr lang="en-US" dirty="0" err="1" smtClean="0"/>
              <a:t>pt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9134" y="5529916"/>
            <a:ext cx="4863228" cy="1088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11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a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139877" y="2503424"/>
            <a:ext cx="7442523" cy="3363976"/>
          </a:xfrm>
          <a:prstGeom prst="rect">
            <a:avLst/>
          </a:prstGeom>
        </p:spPr>
        <p:txBody>
          <a:bodyPr numCol="1" spcCol="180000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Text = 24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32"/>
          </p:nvPr>
        </p:nvSpPr>
        <p:spPr>
          <a:xfrm>
            <a:off x="609600" y="1600200"/>
            <a:ext cx="3159195" cy="42672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Text Placeholder 32"/>
          <p:cNvSpPr>
            <a:spLocks noGrp="1"/>
          </p:cNvSpPr>
          <p:nvPr>
            <p:ph type="body" sz="quarter" idx="13" hasCustomPrompt="1"/>
          </p:nvPr>
        </p:nvSpPr>
        <p:spPr>
          <a:xfrm>
            <a:off x="4139877" y="1600201"/>
            <a:ext cx="7442523" cy="722153"/>
          </a:xfrm>
          <a:prstGeom prst="rect">
            <a:avLst/>
          </a:prstGeom>
        </p:spPr>
        <p:txBody>
          <a:bodyPr lIns="91440" tIns="0" rIns="91440" bIns="0">
            <a:noAutofit/>
          </a:bodyPr>
          <a:lstStyle>
            <a:lvl1pPr>
              <a:lnSpc>
                <a:spcPct val="100000"/>
              </a:lnSpc>
              <a:defRPr sz="3733"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 smtClean="0"/>
              <a:t>Header = 28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 = 32 </a:t>
            </a:r>
            <a:r>
              <a:rPr lang="en-US" dirty="0" err="1" smtClean="0"/>
              <a:t>pt</a:t>
            </a:r>
            <a:r>
              <a:rPr lang="en-US" dirty="0" smtClean="0"/>
              <a:t> Calibri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41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Placeholder 12">
            <a:extLst>
              <a:ext uri="{FF2B5EF4-FFF2-40B4-BE49-F238E27FC236}">
                <a16:creationId xmlns:a16="http://schemas.microsoft.com/office/drawing/2014/main" id="{380E8455-FE1F-4F5F-84A7-86F7A1E83B66}"/>
              </a:ext>
            </a:extLst>
          </p:cNvPr>
          <p:cNvSpPr txBox="1">
            <a:spLocks/>
          </p:cNvSpPr>
          <p:nvPr userDrawn="1"/>
        </p:nvSpPr>
        <p:spPr>
          <a:xfrm>
            <a:off x="6272791" y="9820807"/>
            <a:ext cx="4612925" cy="1320603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b="1" i="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indent="-457189">
              <a:buClr>
                <a:schemeClr val="accent2"/>
              </a:buClr>
              <a:buFont typeface="+mj-lt"/>
              <a:buAutoNum type="arabicPeriod" startAt="6"/>
            </a:pPr>
            <a:endParaRPr lang="es-MX" sz="1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77824" y="4451975"/>
            <a:ext cx="4941919" cy="1091107"/>
          </a:xfrm>
          <a:prstGeom prst="rect">
            <a:avLst/>
          </a:prstGeom>
        </p:spPr>
        <p:txBody>
          <a:bodyPr>
            <a:noAutofit/>
          </a:bodyPr>
          <a:lstStyle>
            <a:lvl1pPr marL="457189" indent="-457189">
              <a:buClr>
                <a:schemeClr val="tx2"/>
              </a:buClr>
              <a:buSzPct val="80000"/>
              <a:buFont typeface="+mj-lt"/>
              <a:buAutoNum type="arabicPeriod" startAt="3"/>
              <a:defRPr sz="3200" b="0" i="0" baseline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>
              <a:defRPr sz="2133" b="0" i="0">
                <a:latin typeface="Calibri" charset="0"/>
                <a:ea typeface="Calibri" charset="0"/>
                <a:cs typeface="Calibri" charset="0"/>
              </a:defRPr>
            </a:lvl2pPr>
          </a:lstStyle>
          <a:p>
            <a:pPr lvl="0"/>
            <a:r>
              <a:rPr lang="en-US" dirty="0" smtClean="0"/>
              <a:t>Text = 24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  <a:endParaRPr lang="en-US" dirty="0"/>
          </a:p>
        </p:txBody>
      </p:sp>
      <p:sp>
        <p:nvSpPr>
          <p:cNvPr id="77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877824" y="3029575"/>
            <a:ext cx="4941919" cy="1091107"/>
          </a:xfrm>
          <a:prstGeom prst="rect">
            <a:avLst/>
          </a:prstGeom>
        </p:spPr>
        <p:txBody>
          <a:bodyPr/>
          <a:lstStyle>
            <a:lvl1pPr marL="457189" indent="-457189">
              <a:buClr>
                <a:schemeClr val="tx2"/>
              </a:buClr>
              <a:buSzPct val="80000"/>
              <a:buFont typeface="+mj-lt"/>
              <a:buAutoNum type="arabicPeriod" startAt="2"/>
              <a:defRPr sz="3200" b="0" i="0" baseline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>
              <a:defRPr sz="2133" b="0" i="0">
                <a:latin typeface="Calibri" charset="0"/>
                <a:ea typeface="Calibri" charset="0"/>
                <a:cs typeface="Calibri" charset="0"/>
              </a:defRPr>
            </a:lvl2pPr>
          </a:lstStyle>
          <a:p>
            <a:pPr lvl="0"/>
            <a:r>
              <a:rPr lang="en-US" dirty="0" smtClean="0"/>
              <a:t>Text = 24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  <a:endParaRPr lang="en-US" dirty="0"/>
          </a:p>
        </p:txBody>
      </p:sp>
      <p:sp>
        <p:nvSpPr>
          <p:cNvPr id="78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877824" y="1607175"/>
            <a:ext cx="4941919" cy="1091107"/>
          </a:xfrm>
          <a:prstGeom prst="rect">
            <a:avLst/>
          </a:prstGeom>
        </p:spPr>
        <p:txBody>
          <a:bodyPr>
            <a:noAutofit/>
          </a:bodyPr>
          <a:lstStyle>
            <a:lvl1pPr marL="457189" indent="-457189">
              <a:buClr>
                <a:schemeClr val="tx2"/>
              </a:buClr>
              <a:buSzPct val="80000"/>
              <a:buFont typeface="+mj-lt"/>
              <a:buAutoNum type="arabicPeriod"/>
              <a:defRPr sz="3200" b="0" i="0" baseline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>
              <a:defRPr sz="2133" b="0" i="0">
                <a:latin typeface="Calibri" charset="0"/>
                <a:ea typeface="Calibri" charset="0"/>
                <a:cs typeface="Calibri" charset="0"/>
              </a:defRPr>
            </a:lvl2pPr>
          </a:lstStyle>
          <a:p>
            <a:pPr lvl="0"/>
            <a:r>
              <a:rPr lang="en-US" dirty="0" smtClean="0"/>
              <a:t>Text = 24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  <a:endParaRPr lang="en-US" dirty="0"/>
          </a:p>
        </p:txBody>
      </p:sp>
      <p:sp>
        <p:nvSpPr>
          <p:cNvPr id="79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6421943" y="4451975"/>
            <a:ext cx="4836331" cy="1091107"/>
          </a:xfrm>
          <a:prstGeom prst="rect">
            <a:avLst/>
          </a:prstGeom>
        </p:spPr>
        <p:txBody>
          <a:bodyPr>
            <a:noAutofit/>
          </a:bodyPr>
          <a:lstStyle>
            <a:lvl1pPr marL="457189" indent="-457189">
              <a:buClr>
                <a:schemeClr val="tx2"/>
              </a:buClr>
              <a:buSzPct val="80000"/>
              <a:buFont typeface="+mj-lt"/>
              <a:buAutoNum type="arabicPeriod" startAt="6"/>
              <a:defRPr sz="3200" b="0" i="0" baseline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>
              <a:defRPr sz="2133" b="0" i="0">
                <a:latin typeface="Calibri" charset="0"/>
                <a:ea typeface="Calibri" charset="0"/>
                <a:cs typeface="Calibri" charset="0"/>
              </a:defRPr>
            </a:lvl2pPr>
          </a:lstStyle>
          <a:p>
            <a:pPr lvl="0"/>
            <a:r>
              <a:rPr lang="en-US" dirty="0" smtClean="0"/>
              <a:t>Text = 24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  <a:endParaRPr lang="en-US" dirty="0"/>
          </a:p>
        </p:txBody>
      </p:sp>
      <p:sp>
        <p:nvSpPr>
          <p:cNvPr id="80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6421943" y="3029575"/>
            <a:ext cx="4836331" cy="1091107"/>
          </a:xfrm>
          <a:prstGeom prst="rect">
            <a:avLst/>
          </a:prstGeom>
        </p:spPr>
        <p:txBody>
          <a:bodyPr>
            <a:noAutofit/>
          </a:bodyPr>
          <a:lstStyle>
            <a:lvl1pPr marL="457189" indent="-457189">
              <a:buClr>
                <a:schemeClr val="tx2"/>
              </a:buClr>
              <a:buSzPct val="80000"/>
              <a:buFont typeface="+mj-lt"/>
              <a:buAutoNum type="arabicPeriod" startAt="5"/>
              <a:defRPr sz="3200" b="0" i="0" baseline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>
              <a:defRPr sz="2133" b="0" i="0">
                <a:latin typeface="Calibri" charset="0"/>
                <a:ea typeface="Calibri" charset="0"/>
                <a:cs typeface="Calibri" charset="0"/>
              </a:defRPr>
            </a:lvl2pPr>
          </a:lstStyle>
          <a:p>
            <a:pPr lvl="0"/>
            <a:r>
              <a:rPr lang="en-US" dirty="0" smtClean="0"/>
              <a:t>Text = 24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  <a:endParaRPr lang="en-US" dirty="0"/>
          </a:p>
        </p:txBody>
      </p:sp>
      <p:sp>
        <p:nvSpPr>
          <p:cNvPr id="81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421943" y="1607175"/>
            <a:ext cx="4836331" cy="1091107"/>
          </a:xfrm>
          <a:prstGeom prst="rect">
            <a:avLst/>
          </a:prstGeom>
        </p:spPr>
        <p:txBody>
          <a:bodyPr/>
          <a:lstStyle>
            <a:lvl1pPr marL="457189" indent="-457189">
              <a:buClr>
                <a:schemeClr val="tx2"/>
              </a:buClr>
              <a:buSzPct val="80000"/>
              <a:buFont typeface="+mj-lt"/>
              <a:buAutoNum type="arabicPeriod" startAt="4"/>
              <a:defRPr sz="3200" b="0" i="0" baseline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>
              <a:defRPr sz="2133" b="0" i="0">
                <a:latin typeface="Calibri" charset="0"/>
                <a:ea typeface="Calibri" charset="0"/>
                <a:cs typeface="Calibri" charset="0"/>
              </a:defRPr>
            </a:lvl2pPr>
          </a:lstStyle>
          <a:p>
            <a:pPr lvl="0"/>
            <a:r>
              <a:rPr lang="en-US" dirty="0" smtClean="0"/>
              <a:t>Text = 24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  <a:endParaRPr lang="en-US" dirty="0"/>
          </a:p>
        </p:txBody>
      </p:sp>
      <p:sp>
        <p:nvSpPr>
          <p:cNvPr id="10" name="Title 5"/>
          <p:cNvSpPr>
            <a:spLocks noGrp="1"/>
          </p:cNvSpPr>
          <p:nvPr>
            <p:ph type="title" hasCustomPrompt="1"/>
          </p:nvPr>
        </p:nvSpPr>
        <p:spPr>
          <a:xfrm>
            <a:off x="609600" y="357632"/>
            <a:ext cx="10972800" cy="72974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 = 32 </a:t>
            </a:r>
            <a:r>
              <a:rPr lang="en-US" dirty="0" err="1" smtClean="0"/>
              <a:t>pt</a:t>
            </a:r>
            <a:r>
              <a:rPr lang="en-US" dirty="0" smtClean="0"/>
              <a:t> Calibri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7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32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609600" y="2048257"/>
            <a:ext cx="5031232" cy="3819145"/>
          </a:xfrm>
          <a:prstGeom prst="rect">
            <a:avLst/>
          </a:prstGeom>
        </p:spPr>
        <p:txBody>
          <a:bodyPr>
            <a:noAutofit/>
          </a:bodyPr>
          <a:lstStyle>
            <a:lvl1pPr marL="457189" indent="-457189">
              <a:buClr>
                <a:schemeClr val="tx2"/>
              </a:buClr>
              <a:buFont typeface="Arial" charset="0"/>
              <a:buChar char="•"/>
              <a:defRPr sz="3200" b="0" i="0" baseline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838179" indent="-380990">
              <a:buClr>
                <a:schemeClr val="accent2"/>
              </a:buClr>
              <a:buFont typeface="Wingdings" charset="2"/>
              <a:buChar char="§"/>
              <a:defRPr sz="2133" b="0" i="0" baseline="0">
                <a:solidFill>
                  <a:srgbClr val="45454C"/>
                </a:solidFill>
                <a:latin typeface="Calibri" charset="0"/>
                <a:ea typeface="Calibri" charset="0"/>
                <a:cs typeface="Calibri" charset="0"/>
              </a:defRPr>
            </a:lvl2pPr>
          </a:lstStyle>
          <a:p>
            <a:pPr lvl="0"/>
            <a:r>
              <a:rPr lang="en-US" dirty="0" smtClean="0"/>
              <a:t>Text = 24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</a:p>
          <a:p>
            <a:pPr lvl="0"/>
            <a:r>
              <a:rPr lang="en-US" dirty="0" smtClean="0"/>
              <a:t>Text = 24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</a:p>
          <a:p>
            <a:pPr lvl="0"/>
            <a:r>
              <a:rPr lang="en-US" dirty="0" smtClean="0"/>
              <a:t>Text = 24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</a:p>
        </p:txBody>
      </p:sp>
      <p:sp>
        <p:nvSpPr>
          <p:cNvPr id="5" name="Title 5"/>
          <p:cNvSpPr>
            <a:spLocks noGrp="1"/>
          </p:cNvSpPr>
          <p:nvPr>
            <p:ph type="title" hasCustomPrompt="1"/>
          </p:nvPr>
        </p:nvSpPr>
        <p:spPr>
          <a:xfrm>
            <a:off x="609601" y="357631"/>
            <a:ext cx="5031232" cy="13731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 = 32 </a:t>
            </a:r>
            <a:r>
              <a:rPr lang="en-US" dirty="0" err="1" smtClean="0"/>
              <a:t>pt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Calibri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843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Image Slide (Subhea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Placeholder 32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1901953"/>
            <a:ext cx="5031232" cy="76403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defRPr sz="3733"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 smtClean="0"/>
              <a:t>Header = 28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32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609600" y="2828548"/>
            <a:ext cx="5031232" cy="3038853"/>
          </a:xfrm>
          <a:prstGeom prst="rect">
            <a:avLst/>
          </a:prstGeom>
        </p:spPr>
        <p:txBody>
          <a:bodyPr>
            <a:noAutofit/>
          </a:bodyPr>
          <a:lstStyle>
            <a:lvl1pPr marL="457189" indent="-457189">
              <a:buClr>
                <a:schemeClr val="tx2"/>
              </a:buClr>
              <a:buSzPct val="80000"/>
              <a:buFont typeface="+mj-lt"/>
              <a:buAutoNum type="arabicPeriod"/>
              <a:defRPr sz="3200" b="0" i="0" baseline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838179" indent="-380990">
              <a:buClr>
                <a:schemeClr val="accent2"/>
              </a:buClr>
              <a:buFont typeface="Wingdings" charset="2"/>
              <a:buChar char="§"/>
              <a:defRPr sz="2133" b="0" i="0" baseline="0">
                <a:solidFill>
                  <a:srgbClr val="45454C"/>
                </a:solidFill>
                <a:latin typeface="Calibri" charset="0"/>
                <a:ea typeface="Calibri" charset="0"/>
                <a:cs typeface="Calibri" charset="0"/>
              </a:defRPr>
            </a:lvl2pPr>
          </a:lstStyle>
          <a:p>
            <a:pPr lvl="0"/>
            <a:r>
              <a:rPr lang="en-US" dirty="0" smtClean="0"/>
              <a:t>Text = 24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</a:p>
          <a:p>
            <a:pPr lvl="0"/>
            <a:r>
              <a:rPr lang="en-US" dirty="0" smtClean="0"/>
              <a:t>Text = 24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</a:p>
          <a:p>
            <a:pPr lvl="0"/>
            <a:r>
              <a:rPr lang="en-US" dirty="0" smtClean="0"/>
              <a:t>Text = 24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609601" y="357631"/>
            <a:ext cx="5031232" cy="13731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 = 32 </a:t>
            </a:r>
            <a:r>
              <a:rPr lang="en-US" dirty="0" err="1" smtClean="0"/>
              <a:t>pt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Calibri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649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32"/>
          </p:nvPr>
        </p:nvSpPr>
        <p:spPr>
          <a:xfrm>
            <a:off x="8128000" y="0"/>
            <a:ext cx="4064000" cy="6858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609600" y="2048256"/>
            <a:ext cx="7030720" cy="3819144"/>
          </a:xfrm>
          <a:prstGeom prst="rect">
            <a:avLst/>
          </a:prstGeom>
        </p:spPr>
        <p:txBody>
          <a:bodyPr>
            <a:noAutofit/>
          </a:bodyPr>
          <a:lstStyle>
            <a:lvl1pPr marL="457189" marR="0" indent="-457189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charset="0"/>
              <a:buChar char="•"/>
              <a:tabLst/>
              <a:defRPr sz="3200" b="0" i="0" baseline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838179" indent="-380990">
              <a:buClr>
                <a:schemeClr val="accent2"/>
              </a:buClr>
              <a:buFont typeface="Wingdings" charset="2"/>
              <a:buChar char="§"/>
              <a:defRPr sz="2133" b="0" i="0" baseline="0">
                <a:solidFill>
                  <a:srgbClr val="45454C"/>
                </a:solidFill>
                <a:latin typeface="Calibri" charset="0"/>
                <a:ea typeface="Calibri" charset="0"/>
                <a:cs typeface="Calibri" charset="0"/>
              </a:defRPr>
            </a:lvl2pPr>
          </a:lstStyle>
          <a:p>
            <a:pPr lvl="0"/>
            <a:r>
              <a:rPr lang="en-US" dirty="0" smtClean="0"/>
              <a:t>Text = 24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</a:p>
          <a:p>
            <a:pPr marL="457189" marR="0" lvl="0" indent="-457189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 typeface="Arial" charset="0"/>
              <a:buChar char="•"/>
              <a:tabLst/>
              <a:defRPr/>
            </a:pPr>
            <a:r>
              <a:rPr lang="en-US" dirty="0" smtClean="0"/>
              <a:t>Text = 24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</a:p>
          <a:p>
            <a:pPr lvl="0"/>
            <a:r>
              <a:rPr lang="en-US" dirty="0" smtClean="0"/>
              <a:t>Text = 24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</a:p>
        </p:txBody>
      </p:sp>
      <p:sp>
        <p:nvSpPr>
          <p:cNvPr id="5" name="Title 5"/>
          <p:cNvSpPr>
            <a:spLocks noGrp="1"/>
          </p:cNvSpPr>
          <p:nvPr>
            <p:ph type="title" hasCustomPrompt="1"/>
          </p:nvPr>
        </p:nvSpPr>
        <p:spPr>
          <a:xfrm>
            <a:off x="609601" y="357631"/>
            <a:ext cx="7030719" cy="13731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 = 32 </a:t>
            </a:r>
            <a:r>
              <a:rPr lang="en-US" dirty="0" err="1" smtClean="0"/>
              <a:t>pt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Calibri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220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Image Slide (Subhea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32"/>
          </p:nvPr>
        </p:nvSpPr>
        <p:spPr>
          <a:xfrm>
            <a:off x="8128000" y="0"/>
            <a:ext cx="4064000" cy="6858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2" name="Text Placeholder 32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1901953"/>
            <a:ext cx="7030720" cy="76403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defRPr sz="3733"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 smtClean="0"/>
              <a:t>Header = 28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609600" y="2828548"/>
            <a:ext cx="7030720" cy="3038853"/>
          </a:xfrm>
          <a:prstGeom prst="rect">
            <a:avLst/>
          </a:prstGeom>
        </p:spPr>
        <p:txBody>
          <a:bodyPr>
            <a:noAutofit/>
          </a:bodyPr>
          <a:lstStyle>
            <a:lvl1pPr marL="457189" indent="-457189">
              <a:buClr>
                <a:schemeClr val="tx2"/>
              </a:buClr>
              <a:buSzPct val="80000"/>
              <a:buFont typeface="+mj-lt"/>
              <a:buAutoNum type="arabicPeriod"/>
              <a:defRPr sz="3200" b="0" i="0" baseline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838179" indent="-380990">
              <a:buClr>
                <a:schemeClr val="accent2"/>
              </a:buClr>
              <a:buFont typeface="Wingdings" charset="2"/>
              <a:buChar char="§"/>
              <a:defRPr sz="2133" b="0" i="0" baseline="0">
                <a:solidFill>
                  <a:srgbClr val="45454C"/>
                </a:solidFill>
                <a:latin typeface="Calibri" charset="0"/>
                <a:ea typeface="Calibri" charset="0"/>
                <a:cs typeface="Calibri" charset="0"/>
              </a:defRPr>
            </a:lvl2pPr>
          </a:lstStyle>
          <a:p>
            <a:pPr lvl="0"/>
            <a:r>
              <a:rPr lang="en-US" dirty="0" smtClean="0"/>
              <a:t>Text = 24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</a:p>
          <a:p>
            <a:pPr lvl="0"/>
            <a:r>
              <a:rPr lang="en-US" dirty="0" smtClean="0"/>
              <a:t>Text = 24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</a:p>
          <a:p>
            <a:pPr lvl="0"/>
            <a:r>
              <a:rPr lang="en-US" dirty="0" smtClean="0"/>
              <a:t>Text = 24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609601" y="357631"/>
            <a:ext cx="7030719" cy="13731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 = 32 </a:t>
            </a:r>
            <a:r>
              <a:rPr lang="en-US" dirty="0" err="1" smtClean="0"/>
              <a:t>pt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Calibri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60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30" hasCustomPrompt="1"/>
          </p:nvPr>
        </p:nvSpPr>
        <p:spPr>
          <a:xfrm>
            <a:off x="609600" y="1600200"/>
            <a:ext cx="10972800" cy="4267200"/>
          </a:xfrm>
          <a:prstGeom prst="rect">
            <a:avLst/>
          </a:prstGeom>
        </p:spPr>
        <p:txBody>
          <a:bodyPr>
            <a:normAutofit/>
          </a:bodyPr>
          <a:lstStyle>
            <a:lvl1pPr marL="457189" indent="-457189">
              <a:buClr>
                <a:schemeClr val="accent2"/>
              </a:buClr>
              <a:buFont typeface="Arial" charset="0"/>
              <a:buChar char="•"/>
              <a:defRPr sz="3733">
                <a:solidFill>
                  <a:schemeClr val="tx1"/>
                </a:solidFill>
              </a:defRPr>
            </a:lvl1pPr>
            <a:lvl2pPr>
              <a:defRPr sz="2133" b="0" i="0">
                <a:latin typeface="Calibri" charset="0"/>
                <a:ea typeface="Calibri" charset="0"/>
                <a:cs typeface="Calibri" charset="0"/>
              </a:defRPr>
            </a:lvl2pPr>
            <a:lvl3pPr>
              <a:defRPr sz="1867" b="0" i="0">
                <a:latin typeface="Calibri" charset="0"/>
                <a:ea typeface="Calibri" charset="0"/>
                <a:cs typeface="Calibri" charset="0"/>
              </a:defRPr>
            </a:lvl3pPr>
            <a:lvl4pPr>
              <a:defRPr sz="1867" b="0" i="0">
                <a:latin typeface="Calibri" charset="0"/>
                <a:ea typeface="Calibri" charset="0"/>
                <a:cs typeface="Calibri" charset="0"/>
              </a:defRPr>
            </a:lvl4pPr>
            <a:lvl5pPr>
              <a:defRPr sz="1867" b="0" i="0"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 smtClean="0"/>
              <a:t>Text = 28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</a:p>
        </p:txBody>
      </p:sp>
      <p:sp>
        <p:nvSpPr>
          <p:cNvPr id="4" name="Title 5"/>
          <p:cNvSpPr>
            <a:spLocks noGrp="1"/>
          </p:cNvSpPr>
          <p:nvPr>
            <p:ph type="title" hasCustomPrompt="1"/>
          </p:nvPr>
        </p:nvSpPr>
        <p:spPr>
          <a:xfrm>
            <a:off x="609600" y="357632"/>
            <a:ext cx="10972800" cy="72974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 = 32 </a:t>
            </a:r>
            <a:r>
              <a:rPr lang="en-US" dirty="0" err="1" smtClean="0"/>
              <a:t>pt</a:t>
            </a:r>
            <a:r>
              <a:rPr lang="en-US" dirty="0" smtClean="0"/>
              <a:t> Calibri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92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 (Subhea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5"/>
          <p:cNvSpPr>
            <a:spLocks noGrp="1"/>
          </p:cNvSpPr>
          <p:nvPr>
            <p:ph type="body" sz="quarter" idx="30" hasCustomPrompt="1"/>
          </p:nvPr>
        </p:nvSpPr>
        <p:spPr>
          <a:xfrm>
            <a:off x="595643" y="2376491"/>
            <a:ext cx="10939392" cy="3490909"/>
          </a:xfrm>
          <a:prstGeom prst="rect">
            <a:avLst/>
          </a:prstGeom>
        </p:spPr>
        <p:txBody>
          <a:bodyPr numCol="1" spcCol="180000">
            <a:normAutofit/>
          </a:bodyPr>
          <a:lstStyle>
            <a:lvl1pPr marL="457189" indent="-457189">
              <a:buClr>
                <a:schemeClr val="accent2"/>
              </a:buClr>
              <a:buFont typeface="Arial" charset="0"/>
              <a:buChar char="•"/>
              <a:defRPr sz="3200">
                <a:solidFill>
                  <a:schemeClr val="tx1"/>
                </a:solidFill>
              </a:defRPr>
            </a:lvl1pPr>
            <a:lvl2pPr>
              <a:defRPr sz="2133" b="0" i="0">
                <a:latin typeface="Calibri" charset="0"/>
                <a:ea typeface="Calibri" charset="0"/>
                <a:cs typeface="Calibri" charset="0"/>
              </a:defRPr>
            </a:lvl2pPr>
            <a:lvl3pPr>
              <a:defRPr sz="1867" b="0" i="0">
                <a:latin typeface="Calibri" charset="0"/>
                <a:ea typeface="Calibri" charset="0"/>
                <a:cs typeface="Calibri" charset="0"/>
              </a:defRPr>
            </a:lvl3pPr>
            <a:lvl4pPr>
              <a:defRPr sz="1867" b="0" i="0">
                <a:latin typeface="Calibri" charset="0"/>
                <a:ea typeface="Calibri" charset="0"/>
                <a:cs typeface="Calibri" charset="0"/>
              </a:defRPr>
            </a:lvl4pPr>
            <a:lvl5pPr>
              <a:defRPr sz="1867" b="0" i="0"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 smtClean="0"/>
              <a:t>Text = 24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</a:p>
        </p:txBody>
      </p:sp>
      <p:sp>
        <p:nvSpPr>
          <p:cNvPr id="8" name="Text Placeholder 32"/>
          <p:cNvSpPr>
            <a:spLocks noGrp="1"/>
          </p:cNvSpPr>
          <p:nvPr>
            <p:ph type="body" sz="quarter" idx="13" hasCustomPrompt="1"/>
          </p:nvPr>
        </p:nvSpPr>
        <p:spPr>
          <a:xfrm>
            <a:off x="595642" y="1600200"/>
            <a:ext cx="10939393" cy="65283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defRPr sz="3733"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 smtClean="0"/>
              <a:t>Header = 28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  <a:endParaRPr lang="en-US" dirty="0"/>
          </a:p>
        </p:txBody>
      </p:sp>
      <p:sp>
        <p:nvSpPr>
          <p:cNvPr id="5" name="Title 5"/>
          <p:cNvSpPr>
            <a:spLocks noGrp="1"/>
          </p:cNvSpPr>
          <p:nvPr>
            <p:ph type="title" hasCustomPrompt="1"/>
          </p:nvPr>
        </p:nvSpPr>
        <p:spPr>
          <a:xfrm>
            <a:off x="609600" y="357632"/>
            <a:ext cx="10972800" cy="72974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 = 32 </a:t>
            </a:r>
            <a:r>
              <a:rPr lang="en-US" dirty="0" err="1" smtClean="0"/>
              <a:t>pt</a:t>
            </a:r>
            <a:r>
              <a:rPr lang="en-US" dirty="0" smtClean="0"/>
              <a:t> Calibri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901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30" hasCustomPrompt="1"/>
          </p:nvPr>
        </p:nvSpPr>
        <p:spPr>
          <a:xfrm>
            <a:off x="628155" y="1600200"/>
            <a:ext cx="5191493" cy="4267200"/>
          </a:xfrm>
          <a:prstGeom prst="rect">
            <a:avLst/>
          </a:prstGeom>
        </p:spPr>
        <p:txBody>
          <a:bodyPr>
            <a:normAutofit/>
          </a:bodyPr>
          <a:lstStyle>
            <a:lvl1pPr marL="457189" indent="-457189">
              <a:buClr>
                <a:schemeClr val="accent2"/>
              </a:buClr>
              <a:buFont typeface="Arial" charset="0"/>
              <a:buChar char="•"/>
              <a:defRPr sz="3733">
                <a:solidFill>
                  <a:schemeClr val="tx1"/>
                </a:solidFill>
              </a:defRPr>
            </a:lvl1pPr>
            <a:lvl2pPr>
              <a:defRPr sz="2133" b="0" i="0">
                <a:latin typeface="Calibri" charset="0"/>
                <a:ea typeface="Calibri" charset="0"/>
                <a:cs typeface="Calibri" charset="0"/>
              </a:defRPr>
            </a:lvl2pPr>
            <a:lvl3pPr>
              <a:defRPr sz="1867" b="0" i="0">
                <a:latin typeface="Calibri" charset="0"/>
                <a:ea typeface="Calibri" charset="0"/>
                <a:cs typeface="Calibri" charset="0"/>
              </a:defRPr>
            </a:lvl3pPr>
            <a:lvl4pPr>
              <a:defRPr sz="1867" b="0" i="0">
                <a:latin typeface="Calibri" charset="0"/>
                <a:ea typeface="Calibri" charset="0"/>
                <a:cs typeface="Calibri" charset="0"/>
              </a:defRPr>
            </a:lvl4pPr>
            <a:lvl5pPr>
              <a:defRPr sz="1867" b="0" i="0"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 smtClean="0"/>
              <a:t>Text = 28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</a:p>
        </p:txBody>
      </p:sp>
      <p:sp>
        <p:nvSpPr>
          <p:cNvPr id="5" name="Text Placeholder 15"/>
          <p:cNvSpPr>
            <a:spLocks noGrp="1"/>
          </p:cNvSpPr>
          <p:nvPr>
            <p:ph type="body" sz="quarter" idx="38" hasCustomPrompt="1"/>
          </p:nvPr>
        </p:nvSpPr>
        <p:spPr>
          <a:xfrm>
            <a:off x="6392310" y="1600200"/>
            <a:ext cx="5191493" cy="4267200"/>
          </a:xfrm>
          <a:prstGeom prst="rect">
            <a:avLst/>
          </a:prstGeom>
        </p:spPr>
        <p:txBody>
          <a:bodyPr>
            <a:normAutofit/>
          </a:bodyPr>
          <a:lstStyle>
            <a:lvl1pPr marL="457189" indent="-457189">
              <a:buClr>
                <a:schemeClr val="accent2"/>
              </a:buClr>
              <a:buFont typeface="Arial" charset="0"/>
              <a:buChar char="•"/>
              <a:defRPr sz="3733">
                <a:solidFill>
                  <a:schemeClr val="tx1"/>
                </a:solidFill>
              </a:defRPr>
            </a:lvl1pPr>
            <a:lvl2pPr>
              <a:defRPr sz="2133" b="0" i="0">
                <a:latin typeface="Calibri" charset="0"/>
                <a:ea typeface="Calibri" charset="0"/>
                <a:cs typeface="Calibri" charset="0"/>
              </a:defRPr>
            </a:lvl2pPr>
            <a:lvl3pPr>
              <a:defRPr sz="1867" b="0" i="0">
                <a:latin typeface="Calibri" charset="0"/>
                <a:ea typeface="Calibri" charset="0"/>
                <a:cs typeface="Calibri" charset="0"/>
              </a:defRPr>
            </a:lvl3pPr>
            <a:lvl4pPr>
              <a:defRPr sz="1867" b="0" i="0">
                <a:latin typeface="Calibri" charset="0"/>
                <a:ea typeface="Calibri" charset="0"/>
                <a:cs typeface="Calibri" charset="0"/>
              </a:defRPr>
            </a:lvl4pPr>
            <a:lvl5pPr>
              <a:defRPr sz="1867" b="0" i="0"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 smtClean="0"/>
              <a:t>Text = 28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609600" y="357632"/>
            <a:ext cx="10972800" cy="72974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 = 32 </a:t>
            </a:r>
            <a:r>
              <a:rPr lang="en-US" dirty="0" err="1" smtClean="0"/>
              <a:t>pt</a:t>
            </a:r>
            <a:r>
              <a:rPr lang="en-US" dirty="0" smtClean="0"/>
              <a:t> Calibri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223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Slide (Subhea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2"/>
          <p:cNvSpPr>
            <a:spLocks noGrp="1"/>
          </p:cNvSpPr>
          <p:nvPr>
            <p:ph type="body" sz="quarter" idx="13" hasCustomPrompt="1"/>
          </p:nvPr>
        </p:nvSpPr>
        <p:spPr>
          <a:xfrm>
            <a:off x="595642" y="1613211"/>
            <a:ext cx="10939393" cy="65283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defRPr sz="3733"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 smtClean="0"/>
              <a:t>Header = 28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30" hasCustomPrompt="1"/>
          </p:nvPr>
        </p:nvSpPr>
        <p:spPr>
          <a:xfrm>
            <a:off x="628156" y="2389501"/>
            <a:ext cx="5191493" cy="3477899"/>
          </a:xfrm>
          <a:prstGeom prst="rect">
            <a:avLst/>
          </a:prstGeom>
        </p:spPr>
        <p:txBody>
          <a:bodyPr numCol="1" spcCol="180000">
            <a:normAutofit/>
          </a:bodyPr>
          <a:lstStyle>
            <a:lvl1pPr marL="457189" indent="-457189">
              <a:buClr>
                <a:schemeClr val="accent2"/>
              </a:buClr>
              <a:buFont typeface="Arial" charset="0"/>
              <a:buChar char="•"/>
              <a:defRPr sz="3200">
                <a:solidFill>
                  <a:schemeClr val="tx1"/>
                </a:solidFill>
              </a:defRPr>
            </a:lvl1pPr>
            <a:lvl2pPr>
              <a:defRPr sz="2133" b="0" i="0">
                <a:latin typeface="Calibri" charset="0"/>
                <a:ea typeface="Calibri" charset="0"/>
                <a:cs typeface="Calibri" charset="0"/>
              </a:defRPr>
            </a:lvl2pPr>
            <a:lvl3pPr>
              <a:defRPr sz="1867" b="0" i="0">
                <a:latin typeface="Calibri" charset="0"/>
                <a:ea typeface="Calibri" charset="0"/>
                <a:cs typeface="Calibri" charset="0"/>
              </a:defRPr>
            </a:lvl3pPr>
            <a:lvl4pPr>
              <a:defRPr sz="1867" b="0" i="0">
                <a:latin typeface="Calibri" charset="0"/>
                <a:ea typeface="Calibri" charset="0"/>
                <a:cs typeface="Calibri" charset="0"/>
              </a:defRPr>
            </a:lvl4pPr>
            <a:lvl5pPr>
              <a:defRPr sz="1867" b="0" i="0"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 smtClean="0"/>
              <a:t>Text = 24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</a:p>
        </p:txBody>
      </p:sp>
      <p:sp>
        <p:nvSpPr>
          <p:cNvPr id="12" name="Text Placeholder 15"/>
          <p:cNvSpPr>
            <a:spLocks noGrp="1"/>
          </p:cNvSpPr>
          <p:nvPr>
            <p:ph type="body" sz="quarter" idx="38" hasCustomPrompt="1"/>
          </p:nvPr>
        </p:nvSpPr>
        <p:spPr>
          <a:xfrm>
            <a:off x="6392310" y="2389501"/>
            <a:ext cx="5191493" cy="3477899"/>
          </a:xfrm>
          <a:prstGeom prst="rect">
            <a:avLst/>
          </a:prstGeom>
        </p:spPr>
        <p:txBody>
          <a:bodyPr numCol="1" spcCol="180000">
            <a:normAutofit/>
          </a:bodyPr>
          <a:lstStyle>
            <a:lvl1pPr marL="457189" indent="-457189">
              <a:buClr>
                <a:schemeClr val="accent2"/>
              </a:buClr>
              <a:buFont typeface="Arial" charset="0"/>
              <a:buChar char="•"/>
              <a:defRPr sz="3200">
                <a:solidFill>
                  <a:schemeClr val="tx1"/>
                </a:solidFill>
              </a:defRPr>
            </a:lvl1pPr>
            <a:lvl2pPr>
              <a:defRPr sz="2133" b="0" i="0">
                <a:latin typeface="Calibri" charset="0"/>
                <a:ea typeface="Calibri" charset="0"/>
                <a:cs typeface="Calibri" charset="0"/>
              </a:defRPr>
            </a:lvl2pPr>
            <a:lvl3pPr>
              <a:defRPr sz="1867" b="0" i="0">
                <a:latin typeface="Calibri" charset="0"/>
                <a:ea typeface="Calibri" charset="0"/>
                <a:cs typeface="Calibri" charset="0"/>
              </a:defRPr>
            </a:lvl3pPr>
            <a:lvl4pPr>
              <a:defRPr sz="1867" b="0" i="0">
                <a:latin typeface="Calibri" charset="0"/>
                <a:ea typeface="Calibri" charset="0"/>
                <a:cs typeface="Calibri" charset="0"/>
              </a:defRPr>
            </a:lvl4pPr>
            <a:lvl5pPr>
              <a:defRPr sz="1867" b="0" i="0"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 smtClean="0"/>
              <a:t>Text = 24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609600" y="357632"/>
            <a:ext cx="10972800" cy="72974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 = 32 </a:t>
            </a:r>
            <a:r>
              <a:rPr lang="en-US" dirty="0" err="1" smtClean="0"/>
              <a:t>pt</a:t>
            </a:r>
            <a:r>
              <a:rPr lang="en-US" dirty="0" smtClean="0"/>
              <a:t> Calibri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427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592740"/>
            <a:ext cx="12192000" cy="1672520"/>
          </a:xfrm>
          <a:prstGeom prst="rect">
            <a:avLst/>
          </a:prstGeom>
        </p:spPr>
        <p:txBody>
          <a:bodyPr lIns="1554480" rIns="1554480" anchor="ctr">
            <a:noAutofit/>
          </a:bodyPr>
          <a:lstStyle>
            <a:lvl1pPr marL="0" indent="0" algn="ctr">
              <a:lnSpc>
                <a:spcPts val="5867"/>
              </a:lnSpc>
              <a:spcBef>
                <a:spcPts val="0"/>
              </a:spcBef>
              <a:buNone/>
              <a:defRPr sz="5333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Divider, Two Lines Max</a:t>
            </a:r>
            <a:br>
              <a:rPr lang="en-US" dirty="0" smtClean="0"/>
            </a:br>
            <a:r>
              <a:rPr lang="en-US" dirty="0" smtClean="0"/>
              <a:t>Calibri 40 </a:t>
            </a:r>
            <a:r>
              <a:rPr lang="en-US" dirty="0" err="1" smtClean="0"/>
              <a:t>pt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133" y="566047"/>
            <a:ext cx="3657600" cy="81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780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art Placeholder 3"/>
          <p:cNvSpPr>
            <a:spLocks noGrp="1"/>
          </p:cNvSpPr>
          <p:nvPr>
            <p:ph type="chart" sz="quarter" idx="32"/>
          </p:nvPr>
        </p:nvSpPr>
        <p:spPr>
          <a:xfrm>
            <a:off x="609600" y="1600200"/>
            <a:ext cx="10925435" cy="4267200"/>
          </a:xfrm>
          <a:prstGeom prst="rect">
            <a:avLst/>
          </a:prstGeom>
        </p:spPr>
        <p:txBody>
          <a:bodyPr anchor="ctr"/>
          <a:lstStyle>
            <a:lvl1pPr algn="ctr">
              <a:defRPr/>
            </a:lvl1pPr>
          </a:lstStyle>
          <a:p>
            <a:r>
              <a:rPr lang="en-US" smtClean="0"/>
              <a:t>Click icon to add chart</a:t>
            </a:r>
            <a:endParaRPr lang="en-US" dirty="0"/>
          </a:p>
        </p:txBody>
      </p:sp>
      <p:sp>
        <p:nvSpPr>
          <p:cNvPr id="5" name="Title 5"/>
          <p:cNvSpPr>
            <a:spLocks noGrp="1"/>
          </p:cNvSpPr>
          <p:nvPr>
            <p:ph type="title" hasCustomPrompt="1"/>
          </p:nvPr>
        </p:nvSpPr>
        <p:spPr>
          <a:xfrm>
            <a:off x="609600" y="357632"/>
            <a:ext cx="10972800" cy="72974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 = 32 </a:t>
            </a:r>
            <a:r>
              <a:rPr lang="en-US" dirty="0" err="1" smtClean="0"/>
              <a:t>pt</a:t>
            </a:r>
            <a:r>
              <a:rPr lang="en-US" dirty="0" smtClean="0"/>
              <a:t> Calibri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450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32"/>
          </p:nvPr>
        </p:nvSpPr>
        <p:spPr>
          <a:xfrm>
            <a:off x="0" y="2311729"/>
            <a:ext cx="12192000" cy="454627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33" hasCustomPrompt="1"/>
          </p:nvPr>
        </p:nvSpPr>
        <p:spPr>
          <a:xfrm>
            <a:off x="609600" y="358706"/>
            <a:ext cx="10972800" cy="1223433"/>
          </a:xfrm>
        </p:spPr>
        <p:txBody>
          <a:bodyPr>
            <a:normAutofit/>
          </a:bodyPr>
          <a:lstStyle>
            <a:lvl1pPr>
              <a:defRPr sz="4267"/>
            </a:lvl1pPr>
          </a:lstStyle>
          <a:p>
            <a:pPr lvl="0"/>
            <a:r>
              <a:rPr lang="en-US" dirty="0" smtClean="0"/>
              <a:t>Title = 32 </a:t>
            </a:r>
            <a:r>
              <a:rPr lang="en-US" dirty="0" err="1" smtClean="0"/>
              <a:t>pt</a:t>
            </a:r>
            <a:r>
              <a:rPr lang="en-US" dirty="0" smtClean="0"/>
              <a:t> Calibri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136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806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ank You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-1" y="2867069"/>
            <a:ext cx="12192001" cy="1672520"/>
          </a:xfrm>
          <a:prstGeom prst="rect">
            <a:avLst/>
          </a:prstGeom>
        </p:spPr>
        <p:txBody>
          <a:bodyPr lIns="1737360" rIns="1737360" anchor="ctr" anchorCtr="0">
            <a:noAutofit/>
          </a:bodyPr>
          <a:lstStyle>
            <a:lvl1pPr marL="0" indent="0" algn="ctr">
              <a:lnSpc>
                <a:spcPts val="5867"/>
              </a:lnSpc>
              <a:spcBef>
                <a:spcPts val="0"/>
              </a:spcBef>
              <a:buNone/>
              <a:defRPr sz="5333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Thank You!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9764" y="5677991"/>
            <a:ext cx="3779520" cy="845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367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13E3A-95E9-49CD-9136-4D955D0FAAA8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01CFF-432B-4F3B-B331-55ABA54A0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93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a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139877" y="2503424"/>
            <a:ext cx="7442523" cy="3363976"/>
          </a:xfrm>
          <a:prstGeom prst="rect">
            <a:avLst/>
          </a:prstGeom>
        </p:spPr>
        <p:txBody>
          <a:bodyPr numCol="1" spcCol="180000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Text = 24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32"/>
          </p:nvPr>
        </p:nvSpPr>
        <p:spPr>
          <a:xfrm>
            <a:off x="609600" y="1600200"/>
            <a:ext cx="3159195" cy="42672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Text Placeholder 32"/>
          <p:cNvSpPr>
            <a:spLocks noGrp="1"/>
          </p:cNvSpPr>
          <p:nvPr>
            <p:ph type="body" sz="quarter" idx="13" hasCustomPrompt="1"/>
          </p:nvPr>
        </p:nvSpPr>
        <p:spPr>
          <a:xfrm>
            <a:off x="4139877" y="1600201"/>
            <a:ext cx="7442523" cy="722153"/>
          </a:xfrm>
          <a:prstGeom prst="rect">
            <a:avLst/>
          </a:prstGeom>
        </p:spPr>
        <p:txBody>
          <a:bodyPr lIns="91440" tIns="0" rIns="91440" bIns="0">
            <a:noAutofit/>
          </a:bodyPr>
          <a:lstStyle>
            <a:lvl1pPr>
              <a:lnSpc>
                <a:spcPct val="100000"/>
              </a:lnSpc>
              <a:defRPr sz="3733" b="0" i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 smtClean="0"/>
              <a:t>Header = 28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  <a:endParaRPr lang="en-US" dirty="0"/>
          </a:p>
        </p:txBody>
      </p:sp>
      <p:sp>
        <p:nvSpPr>
          <p:cNvPr id="7" name="Title 5"/>
          <p:cNvSpPr>
            <a:spLocks noGrp="1"/>
          </p:cNvSpPr>
          <p:nvPr>
            <p:ph type="title" hasCustomPrompt="1"/>
          </p:nvPr>
        </p:nvSpPr>
        <p:spPr>
          <a:xfrm>
            <a:off x="609600" y="357632"/>
            <a:ext cx="10972800" cy="72974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Title = 32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834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Placeholder 12">
            <a:extLst>
              <a:ext uri="{FF2B5EF4-FFF2-40B4-BE49-F238E27FC236}">
                <a16:creationId xmlns:a16="http://schemas.microsoft.com/office/drawing/2014/main" id="{380E8455-FE1F-4F5F-84A7-86F7A1E83B66}"/>
              </a:ext>
            </a:extLst>
          </p:cNvPr>
          <p:cNvSpPr txBox="1">
            <a:spLocks/>
          </p:cNvSpPr>
          <p:nvPr userDrawn="1"/>
        </p:nvSpPr>
        <p:spPr>
          <a:xfrm>
            <a:off x="6272791" y="9820807"/>
            <a:ext cx="4612925" cy="1320603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b="1" i="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indent="-457189">
              <a:buClr>
                <a:schemeClr val="accent2"/>
              </a:buClr>
              <a:buFont typeface="+mj-lt"/>
              <a:buAutoNum type="arabicPeriod" startAt="6"/>
            </a:pPr>
            <a:endParaRPr lang="es-MX" sz="1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877824" y="4451975"/>
            <a:ext cx="4941919" cy="1091107"/>
          </a:xfrm>
          <a:prstGeom prst="rect">
            <a:avLst/>
          </a:prstGeom>
        </p:spPr>
        <p:txBody>
          <a:bodyPr>
            <a:noAutofit/>
          </a:bodyPr>
          <a:lstStyle>
            <a:lvl1pPr marL="457189" indent="-457189">
              <a:buClr>
                <a:srgbClr val="FFC000"/>
              </a:buClr>
              <a:buSzPct val="80000"/>
              <a:buFont typeface="+mj-lt"/>
              <a:buAutoNum type="arabicPeriod" startAt="3"/>
              <a:defRPr sz="3200" b="0" i="0" baseline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  <a:lvl2pPr>
              <a:defRPr sz="2133" b="0" i="0">
                <a:latin typeface="Calibri" charset="0"/>
                <a:ea typeface="Calibri" charset="0"/>
                <a:cs typeface="Calibri" charset="0"/>
              </a:defRPr>
            </a:lvl2pPr>
          </a:lstStyle>
          <a:p>
            <a:pPr lvl="0"/>
            <a:r>
              <a:rPr lang="en-US" dirty="0" smtClean="0"/>
              <a:t>Text = 24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  <a:endParaRPr lang="en-US" dirty="0"/>
          </a:p>
        </p:txBody>
      </p:sp>
      <p:sp>
        <p:nvSpPr>
          <p:cNvPr id="77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877824" y="3029575"/>
            <a:ext cx="4941919" cy="1091107"/>
          </a:xfrm>
          <a:prstGeom prst="rect">
            <a:avLst/>
          </a:prstGeom>
        </p:spPr>
        <p:txBody>
          <a:bodyPr/>
          <a:lstStyle>
            <a:lvl1pPr marL="457189" indent="-457189">
              <a:buClr>
                <a:srgbClr val="FFC000"/>
              </a:buClr>
              <a:buSzPct val="80000"/>
              <a:buFont typeface="+mj-lt"/>
              <a:buAutoNum type="arabicPeriod" startAt="2"/>
              <a:defRPr sz="3200" b="0" i="0" baseline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  <a:lvl2pPr>
              <a:defRPr sz="2133" b="0" i="0">
                <a:latin typeface="Calibri" charset="0"/>
                <a:ea typeface="Calibri" charset="0"/>
                <a:cs typeface="Calibri" charset="0"/>
              </a:defRPr>
            </a:lvl2pPr>
          </a:lstStyle>
          <a:p>
            <a:pPr lvl="0"/>
            <a:r>
              <a:rPr lang="en-US" dirty="0" smtClean="0"/>
              <a:t>Text = 24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  <a:endParaRPr lang="en-US" dirty="0"/>
          </a:p>
        </p:txBody>
      </p:sp>
      <p:sp>
        <p:nvSpPr>
          <p:cNvPr id="78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877824" y="1607175"/>
            <a:ext cx="4941919" cy="1091107"/>
          </a:xfrm>
          <a:prstGeom prst="rect">
            <a:avLst/>
          </a:prstGeom>
        </p:spPr>
        <p:txBody>
          <a:bodyPr>
            <a:noAutofit/>
          </a:bodyPr>
          <a:lstStyle>
            <a:lvl1pPr marL="457189" indent="-457189">
              <a:buClr>
                <a:srgbClr val="FFC000"/>
              </a:buClr>
              <a:buSzPct val="80000"/>
              <a:buFont typeface="+mj-lt"/>
              <a:buAutoNum type="arabicPeriod"/>
              <a:defRPr sz="3200" b="0" i="0" baseline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  <a:lvl2pPr>
              <a:defRPr sz="2133" b="0" i="0">
                <a:latin typeface="Calibri" charset="0"/>
                <a:ea typeface="Calibri" charset="0"/>
                <a:cs typeface="Calibri" charset="0"/>
              </a:defRPr>
            </a:lvl2pPr>
          </a:lstStyle>
          <a:p>
            <a:pPr lvl="0"/>
            <a:r>
              <a:rPr lang="en-US" dirty="0" smtClean="0"/>
              <a:t>Text = 24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  <a:endParaRPr lang="en-US" dirty="0"/>
          </a:p>
        </p:txBody>
      </p:sp>
      <p:sp>
        <p:nvSpPr>
          <p:cNvPr id="79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6421943" y="4451975"/>
            <a:ext cx="4836331" cy="1091107"/>
          </a:xfrm>
          <a:prstGeom prst="rect">
            <a:avLst/>
          </a:prstGeom>
        </p:spPr>
        <p:txBody>
          <a:bodyPr>
            <a:noAutofit/>
          </a:bodyPr>
          <a:lstStyle>
            <a:lvl1pPr marL="457189" indent="-457189">
              <a:buClr>
                <a:srgbClr val="FFC000"/>
              </a:buClr>
              <a:buSzPct val="80000"/>
              <a:buFont typeface="+mj-lt"/>
              <a:buAutoNum type="arabicPeriod" startAt="6"/>
              <a:defRPr sz="3200" b="0" i="0" baseline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  <a:lvl2pPr>
              <a:defRPr sz="2133" b="0" i="0">
                <a:latin typeface="Calibri" charset="0"/>
                <a:ea typeface="Calibri" charset="0"/>
                <a:cs typeface="Calibri" charset="0"/>
              </a:defRPr>
            </a:lvl2pPr>
          </a:lstStyle>
          <a:p>
            <a:pPr lvl="0"/>
            <a:r>
              <a:rPr lang="en-US" dirty="0" smtClean="0"/>
              <a:t>Text = 24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  <a:endParaRPr lang="en-US" dirty="0"/>
          </a:p>
        </p:txBody>
      </p:sp>
      <p:sp>
        <p:nvSpPr>
          <p:cNvPr id="80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6421943" y="3029575"/>
            <a:ext cx="4836331" cy="1091107"/>
          </a:xfrm>
          <a:prstGeom prst="rect">
            <a:avLst/>
          </a:prstGeom>
        </p:spPr>
        <p:txBody>
          <a:bodyPr>
            <a:noAutofit/>
          </a:bodyPr>
          <a:lstStyle>
            <a:lvl1pPr marL="457189" indent="-457189">
              <a:buClr>
                <a:srgbClr val="FFC000"/>
              </a:buClr>
              <a:buSzPct val="80000"/>
              <a:buFont typeface="+mj-lt"/>
              <a:buAutoNum type="arabicPeriod" startAt="5"/>
              <a:defRPr sz="3200" b="0" i="0" baseline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  <a:lvl2pPr>
              <a:defRPr sz="2133" b="0" i="0">
                <a:latin typeface="Calibri" charset="0"/>
                <a:ea typeface="Calibri" charset="0"/>
                <a:cs typeface="Calibri" charset="0"/>
              </a:defRPr>
            </a:lvl2pPr>
          </a:lstStyle>
          <a:p>
            <a:pPr lvl="0"/>
            <a:r>
              <a:rPr lang="en-US" dirty="0" smtClean="0"/>
              <a:t>Text = 24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  <a:endParaRPr lang="en-US" dirty="0"/>
          </a:p>
        </p:txBody>
      </p:sp>
      <p:sp>
        <p:nvSpPr>
          <p:cNvPr id="81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6421943" y="1607175"/>
            <a:ext cx="4836331" cy="1091107"/>
          </a:xfrm>
          <a:prstGeom prst="rect">
            <a:avLst/>
          </a:prstGeom>
        </p:spPr>
        <p:txBody>
          <a:bodyPr/>
          <a:lstStyle>
            <a:lvl1pPr marL="457189" indent="-457189">
              <a:buClr>
                <a:srgbClr val="FFC000"/>
              </a:buClr>
              <a:buSzPct val="80000"/>
              <a:buFont typeface="+mj-lt"/>
              <a:buAutoNum type="arabicPeriod" startAt="4"/>
              <a:defRPr sz="3200" b="0" i="0" baseline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  <a:lvl2pPr>
              <a:defRPr sz="2133" b="0" i="0">
                <a:latin typeface="Calibri" charset="0"/>
                <a:ea typeface="Calibri" charset="0"/>
                <a:cs typeface="Calibri" charset="0"/>
              </a:defRPr>
            </a:lvl2pPr>
          </a:lstStyle>
          <a:p>
            <a:pPr lvl="0"/>
            <a:r>
              <a:rPr lang="en-US" dirty="0" smtClean="0"/>
              <a:t>Text = 24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  <a:endParaRPr lang="en-US" dirty="0"/>
          </a:p>
        </p:txBody>
      </p:sp>
      <p:sp>
        <p:nvSpPr>
          <p:cNvPr id="10" name="Title 5"/>
          <p:cNvSpPr>
            <a:spLocks noGrp="1"/>
          </p:cNvSpPr>
          <p:nvPr>
            <p:ph type="title" hasCustomPrompt="1"/>
          </p:nvPr>
        </p:nvSpPr>
        <p:spPr>
          <a:xfrm>
            <a:off x="609600" y="357632"/>
            <a:ext cx="10972800" cy="72974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Title = 32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339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32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609600" y="2048257"/>
            <a:ext cx="5031232" cy="3819145"/>
          </a:xfrm>
          <a:prstGeom prst="rect">
            <a:avLst/>
          </a:prstGeom>
        </p:spPr>
        <p:txBody>
          <a:bodyPr>
            <a:noAutofit/>
          </a:bodyPr>
          <a:lstStyle>
            <a:lvl1pPr marL="457189" indent="-457189">
              <a:buClr>
                <a:schemeClr val="accent2"/>
              </a:buClr>
              <a:buFont typeface="Arial" charset="0"/>
              <a:buChar char="•"/>
              <a:defRPr sz="3200" b="0" i="0" baseline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838179" indent="-380990">
              <a:buClr>
                <a:schemeClr val="accent2"/>
              </a:buClr>
              <a:buFont typeface="Wingdings" charset="2"/>
              <a:buChar char="§"/>
              <a:defRPr sz="2133" b="0" i="0" baseline="0">
                <a:solidFill>
                  <a:srgbClr val="45454C"/>
                </a:solidFill>
                <a:latin typeface="Calibri" charset="0"/>
                <a:ea typeface="Calibri" charset="0"/>
                <a:cs typeface="Calibri" charset="0"/>
              </a:defRPr>
            </a:lvl2pPr>
          </a:lstStyle>
          <a:p>
            <a:pPr lvl="0"/>
            <a:r>
              <a:rPr lang="en-US" dirty="0" smtClean="0"/>
              <a:t>Text = 24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</a:p>
          <a:p>
            <a:pPr lvl="0"/>
            <a:r>
              <a:rPr lang="en-US" dirty="0" smtClean="0"/>
              <a:t>Text = 24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</a:p>
          <a:p>
            <a:pPr lvl="0"/>
            <a:r>
              <a:rPr lang="en-US" dirty="0" smtClean="0"/>
              <a:t>Text = 24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</a:p>
        </p:txBody>
      </p:sp>
      <p:sp>
        <p:nvSpPr>
          <p:cNvPr id="5" name="Title 5"/>
          <p:cNvSpPr>
            <a:spLocks noGrp="1"/>
          </p:cNvSpPr>
          <p:nvPr>
            <p:ph type="title" hasCustomPrompt="1"/>
          </p:nvPr>
        </p:nvSpPr>
        <p:spPr>
          <a:xfrm>
            <a:off x="609600" y="357631"/>
            <a:ext cx="5031232" cy="137319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Title = 32 </a:t>
            </a:r>
            <a:r>
              <a:rPr lang="en-US" dirty="0" err="1" smtClean="0"/>
              <a:t>pt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Calibri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474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Image Slide (Subhea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Placeholder 32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1901953"/>
            <a:ext cx="5031232" cy="76403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defRPr sz="3733" b="0" i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 smtClean="0"/>
              <a:t>Header = 28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32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609600" y="2828548"/>
            <a:ext cx="5031232" cy="3038853"/>
          </a:xfrm>
          <a:prstGeom prst="rect">
            <a:avLst/>
          </a:prstGeom>
        </p:spPr>
        <p:txBody>
          <a:bodyPr>
            <a:noAutofit/>
          </a:bodyPr>
          <a:lstStyle>
            <a:lvl1pPr marL="457189" indent="-457189">
              <a:buClr>
                <a:srgbClr val="FFC000"/>
              </a:buClr>
              <a:buSzPct val="80000"/>
              <a:buFont typeface="+mj-lt"/>
              <a:buAutoNum type="arabicPeriod"/>
              <a:defRPr sz="3200" b="0" i="0" baseline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838179" indent="-380990">
              <a:buClr>
                <a:schemeClr val="accent2"/>
              </a:buClr>
              <a:buFont typeface="Wingdings" charset="2"/>
              <a:buChar char="§"/>
              <a:defRPr sz="2133" b="0" i="0" baseline="0">
                <a:solidFill>
                  <a:srgbClr val="45454C"/>
                </a:solidFill>
                <a:latin typeface="Calibri" charset="0"/>
                <a:ea typeface="Calibri" charset="0"/>
                <a:cs typeface="Calibri" charset="0"/>
              </a:defRPr>
            </a:lvl2pPr>
          </a:lstStyle>
          <a:p>
            <a:pPr lvl="0"/>
            <a:r>
              <a:rPr lang="en-US" dirty="0" smtClean="0"/>
              <a:t>Text = 24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</a:p>
          <a:p>
            <a:pPr lvl="0"/>
            <a:r>
              <a:rPr lang="en-US" dirty="0" smtClean="0"/>
              <a:t>Text = 24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</a:p>
          <a:p>
            <a:pPr lvl="0"/>
            <a:r>
              <a:rPr lang="en-US" dirty="0" smtClean="0"/>
              <a:t>Text = 24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609600" y="357631"/>
            <a:ext cx="5031232" cy="137319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Title = 32 </a:t>
            </a:r>
            <a:r>
              <a:rPr lang="en-US" dirty="0" err="1" smtClean="0"/>
              <a:t>pt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Calibri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549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.jpg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image" Target="../media/image6.jpg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6883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9600" y="1600199"/>
            <a:ext cx="10972800" cy="4267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First level = 28 </a:t>
            </a:r>
            <a:r>
              <a:rPr lang="en-US" dirty="0" err="1" smtClean="0"/>
              <a:t>pt</a:t>
            </a:r>
            <a:r>
              <a:rPr lang="en-US" dirty="0" smtClean="0"/>
              <a:t> </a:t>
            </a:r>
            <a:r>
              <a:rPr lang="en-US" dirty="0" err="1" smtClean="0"/>
              <a:t>Calbri</a:t>
            </a:r>
            <a:endParaRPr lang="en-US" dirty="0" smtClean="0"/>
          </a:p>
          <a:p>
            <a:pPr lvl="1"/>
            <a:r>
              <a:rPr lang="en-US" dirty="0" smtClean="0"/>
              <a:t>Second level = 24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</a:p>
          <a:p>
            <a:pPr lvl="2"/>
            <a:r>
              <a:rPr lang="en-US" dirty="0" smtClean="0"/>
              <a:t>Third level = 20 </a:t>
            </a:r>
            <a:r>
              <a:rPr lang="en-US" dirty="0" err="1" smtClean="0"/>
              <a:t>pt</a:t>
            </a:r>
            <a:r>
              <a:rPr lang="en-US" dirty="0" smtClean="0"/>
              <a:t> Calibri Light</a:t>
            </a:r>
          </a:p>
        </p:txBody>
      </p:sp>
      <p:sp>
        <p:nvSpPr>
          <p:cNvPr id="12" name="Title Placeholder 16"/>
          <p:cNvSpPr>
            <a:spLocks noGrp="1"/>
          </p:cNvSpPr>
          <p:nvPr>
            <p:ph type="title"/>
          </p:nvPr>
        </p:nvSpPr>
        <p:spPr>
          <a:xfrm>
            <a:off x="609600" y="357632"/>
            <a:ext cx="10972800" cy="72974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 smtClean="0"/>
              <a:t>Title = 32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627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94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267" kern="1200" cap="none" baseline="0">
          <a:solidFill>
            <a:schemeClr val="bg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+mj-lt"/>
        <a:buNone/>
        <a:defRPr sz="3733" b="0" i="0" kern="1200" baseline="0">
          <a:solidFill>
            <a:schemeClr val="bg1"/>
          </a:solidFill>
          <a:latin typeface="Calibri" charset="0"/>
          <a:ea typeface="Calibri" charset="0"/>
          <a:cs typeface="Calibri" charset="0"/>
        </a:defRPr>
      </a:lvl1pPr>
      <a:lvl2pPr marL="838179" indent="-380990" algn="l" defTabSz="914377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charset="0"/>
        <a:buChar char="•"/>
        <a:defRPr sz="3200" b="0" i="0" kern="1200" baseline="0">
          <a:solidFill>
            <a:schemeClr val="bg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1295368" indent="-380990" algn="l" defTabSz="914377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.AppleSystemUIFont" charset="-120"/>
        <a:buChar char="-"/>
        <a:defRPr sz="2667" kern="1200" baseline="0">
          <a:solidFill>
            <a:schemeClr val="bg1"/>
          </a:solidFill>
          <a:latin typeface="Calibri Light" panose="020F0302020204030204" pitchFamily="34" charset="0"/>
          <a:ea typeface="Calibri Light" panose="020F0302020204030204" pitchFamily="34" charset="0"/>
          <a:cs typeface="Calibri" charset="0"/>
        </a:defRPr>
      </a:lvl3pPr>
      <a:lvl4pPr marL="1752556" indent="-380990" algn="l" defTabSz="914377" rtl="0" eaLnBrk="1" latinLnBrk="0" hangingPunct="1">
        <a:lnSpc>
          <a:spcPct val="90000"/>
        </a:lnSpc>
        <a:spcBef>
          <a:spcPts val="500"/>
        </a:spcBef>
        <a:buClr>
          <a:schemeClr val="bg1"/>
        </a:buClr>
        <a:buFont typeface=".AppleSystemUIFont" charset="-120"/>
        <a:buChar char="-"/>
        <a:defRPr sz="1867" kern="1200">
          <a:solidFill>
            <a:schemeClr val="bg1"/>
          </a:solidFill>
          <a:latin typeface="Calibri" charset="0"/>
          <a:ea typeface="Calibri" charset="0"/>
          <a:cs typeface="Calibri" charset="0"/>
        </a:defRPr>
      </a:lvl4pPr>
      <a:lvl5pPr marL="2209745" indent="-380990" algn="l" defTabSz="914377" rtl="0" eaLnBrk="1" latinLnBrk="0" hangingPunct="1">
        <a:lnSpc>
          <a:spcPct val="90000"/>
        </a:lnSpc>
        <a:spcBef>
          <a:spcPts val="500"/>
        </a:spcBef>
        <a:buClr>
          <a:schemeClr val="bg1"/>
        </a:buClr>
        <a:buFont typeface=".AppleSystemUIFont" charset="-120"/>
        <a:buChar char="-"/>
        <a:defRPr sz="1867" kern="1200">
          <a:solidFill>
            <a:schemeClr val="bg1"/>
          </a:solidFill>
          <a:latin typeface="Calibri" charset="0"/>
          <a:ea typeface="Calibri" charset="0"/>
          <a:cs typeface="Calibri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7" pos="2880">
          <p15:clr>
            <a:srgbClr val="A4A3A4"/>
          </p15:clr>
        </p15:guide>
        <p15:guide id="8" orient="horz" pos="756">
          <p15:clr>
            <a:srgbClr val="A4A3A4"/>
          </p15:clr>
        </p15:guide>
        <p15:guide id="9" pos="288">
          <p15:clr>
            <a:srgbClr val="A4A3A4"/>
          </p15:clr>
        </p15:guide>
        <p15:guide id="10" pos="5472">
          <p15:clr>
            <a:srgbClr val="A4A3A4"/>
          </p15:clr>
        </p15:guide>
        <p15:guide id="11" orient="horz" pos="324">
          <p15:clr>
            <a:srgbClr val="A4A3A4"/>
          </p15:clr>
        </p15:guide>
        <p15:guide id="12" orient="horz" pos="2772">
          <p15:clr>
            <a:srgbClr val="A4A3A4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9600" y="1600199"/>
            <a:ext cx="10972800" cy="4267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First level = 28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</a:p>
          <a:p>
            <a:pPr lvl="1"/>
            <a:r>
              <a:rPr lang="en-US" dirty="0" smtClean="0"/>
              <a:t>Second level = 24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</a:p>
          <a:p>
            <a:pPr lvl="2"/>
            <a:r>
              <a:rPr lang="en-US" dirty="0" smtClean="0"/>
              <a:t>Third level = 20 </a:t>
            </a:r>
            <a:r>
              <a:rPr lang="en-US" dirty="0" err="1" smtClean="0"/>
              <a:t>pt</a:t>
            </a:r>
            <a:r>
              <a:rPr lang="en-US" dirty="0" smtClean="0"/>
              <a:t> Calibri Light</a:t>
            </a:r>
          </a:p>
        </p:txBody>
      </p:sp>
      <p:sp>
        <p:nvSpPr>
          <p:cNvPr id="12" name="Title Placeholder 16"/>
          <p:cNvSpPr>
            <a:spLocks noGrp="1"/>
          </p:cNvSpPr>
          <p:nvPr>
            <p:ph type="title"/>
          </p:nvPr>
        </p:nvSpPr>
        <p:spPr>
          <a:xfrm>
            <a:off x="609600" y="357632"/>
            <a:ext cx="10972800" cy="72974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 smtClean="0"/>
              <a:t>Title = 32 </a:t>
            </a:r>
            <a:r>
              <a:rPr lang="en-US" dirty="0" err="1" smtClean="0"/>
              <a:t>pt</a:t>
            </a:r>
            <a:r>
              <a:rPr lang="en-US" dirty="0" smtClean="0"/>
              <a:t> Calibri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7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267" kern="1200" cap="none" baseline="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Font typeface="+mj-lt"/>
        <a:buNone/>
        <a:defRPr sz="3733" b="0" i="0" kern="1200" baseline="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  <a:lvl2pPr marL="838179" indent="-380990" algn="l" defTabSz="914377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charset="0"/>
        <a:buChar char="•"/>
        <a:defRPr sz="3200" b="0" i="0" kern="1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1295368" indent="-380990" algn="l" defTabSz="914377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.AppleSystemUIFont" charset="-120"/>
        <a:buChar char="-"/>
        <a:defRPr sz="2667" kern="1200" baseline="0">
          <a:solidFill>
            <a:schemeClr val="tx1"/>
          </a:solidFill>
          <a:latin typeface="Calibri Light" panose="020F0302020204030204" pitchFamily="34" charset="0"/>
          <a:ea typeface="Calibri Light" panose="020F0302020204030204" pitchFamily="34" charset="0"/>
          <a:cs typeface="Calibri" charset="0"/>
        </a:defRPr>
      </a:lvl3pPr>
      <a:lvl4pPr marL="1752556" indent="-380990" algn="l" defTabSz="914377" rtl="0" eaLnBrk="1" latinLnBrk="0" hangingPunct="1">
        <a:lnSpc>
          <a:spcPct val="90000"/>
        </a:lnSpc>
        <a:spcBef>
          <a:spcPts val="500"/>
        </a:spcBef>
        <a:buClr>
          <a:schemeClr val="bg1"/>
        </a:buClr>
        <a:buFont typeface=".AppleSystemUIFont" charset="-120"/>
        <a:buChar char="-"/>
        <a:defRPr sz="1867" kern="1200">
          <a:solidFill>
            <a:schemeClr val="bg1"/>
          </a:solidFill>
          <a:latin typeface="Calibri" charset="0"/>
          <a:ea typeface="Calibri" charset="0"/>
          <a:cs typeface="Calibri" charset="0"/>
        </a:defRPr>
      </a:lvl4pPr>
      <a:lvl5pPr marL="2209745" indent="-380990" algn="l" defTabSz="914377" rtl="0" eaLnBrk="1" latinLnBrk="0" hangingPunct="1">
        <a:lnSpc>
          <a:spcPct val="90000"/>
        </a:lnSpc>
        <a:spcBef>
          <a:spcPts val="500"/>
        </a:spcBef>
        <a:buClr>
          <a:schemeClr val="bg1"/>
        </a:buClr>
        <a:buFont typeface=".AppleSystemUIFont" charset="-120"/>
        <a:buChar char="-"/>
        <a:defRPr sz="1867" kern="1200">
          <a:solidFill>
            <a:schemeClr val="bg1"/>
          </a:solidFill>
          <a:latin typeface="Calibri" charset="0"/>
          <a:ea typeface="Calibri" charset="0"/>
          <a:cs typeface="Calibri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7" pos="2880">
          <p15:clr>
            <a:srgbClr val="A4A3A4"/>
          </p15:clr>
        </p15:guide>
        <p15:guide id="8" orient="horz" pos="756">
          <p15:clr>
            <a:srgbClr val="A4A3A4"/>
          </p15:clr>
        </p15:guide>
        <p15:guide id="9" pos="288">
          <p15:clr>
            <a:srgbClr val="A4A3A4"/>
          </p15:clr>
        </p15:guide>
        <p15:guide id="10" pos="5472">
          <p15:clr>
            <a:srgbClr val="A4A3A4"/>
          </p15:clr>
        </p15:guide>
        <p15:guide id="11" orient="horz" pos="324">
          <p15:clr>
            <a:srgbClr val="A4A3A4"/>
          </p15:clr>
        </p15:guide>
        <p15:guide id="12" orient="horz" pos="2772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219200" y="731521"/>
            <a:ext cx="9786112" cy="2269852"/>
          </a:xfrm>
        </p:spPr>
        <p:txBody>
          <a:bodyPr/>
          <a:lstStyle/>
          <a:p>
            <a:r>
              <a:rPr lang="en-US" dirty="0" smtClean="0"/>
              <a:t>CEC – 1434 / CEC – XXXX</a:t>
            </a:r>
          </a:p>
          <a:p>
            <a:r>
              <a:rPr lang="en-US" sz="4400" dirty="0"/>
              <a:t>Advanced Corridor Modeling Using </a:t>
            </a:r>
            <a:r>
              <a:rPr lang="en-US" sz="4400" dirty="0" smtClean="0"/>
              <a:t>Trimble Business Center</a:t>
            </a:r>
            <a:endParaRPr lang="en-US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22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Offset and Slope Tables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47651" y="1657347"/>
          <a:ext cx="9010650" cy="4200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4146">
                  <a:extLst>
                    <a:ext uri="{9D8B030D-6E8A-4147-A177-3AD203B41FA5}">
                      <a16:colId xmlns:a16="http://schemas.microsoft.com/office/drawing/2014/main" val="114416544"/>
                    </a:ext>
                  </a:extLst>
                </a:gridCol>
                <a:gridCol w="1749126">
                  <a:extLst>
                    <a:ext uri="{9D8B030D-6E8A-4147-A177-3AD203B41FA5}">
                      <a16:colId xmlns:a16="http://schemas.microsoft.com/office/drawing/2014/main" val="2242429023"/>
                    </a:ext>
                  </a:extLst>
                </a:gridCol>
                <a:gridCol w="1749126">
                  <a:extLst>
                    <a:ext uri="{9D8B030D-6E8A-4147-A177-3AD203B41FA5}">
                      <a16:colId xmlns:a16="http://schemas.microsoft.com/office/drawing/2014/main" val="1017804148"/>
                    </a:ext>
                  </a:extLst>
                </a:gridCol>
                <a:gridCol w="1749126">
                  <a:extLst>
                    <a:ext uri="{9D8B030D-6E8A-4147-A177-3AD203B41FA5}">
                      <a16:colId xmlns:a16="http://schemas.microsoft.com/office/drawing/2014/main" val="3080461770"/>
                    </a:ext>
                  </a:extLst>
                </a:gridCol>
                <a:gridCol w="1749126">
                  <a:extLst>
                    <a:ext uri="{9D8B030D-6E8A-4147-A177-3AD203B41FA5}">
                      <a16:colId xmlns:a16="http://schemas.microsoft.com/office/drawing/2014/main" val="2660320168"/>
                    </a:ext>
                  </a:extLst>
                </a:gridCol>
              </a:tblGrid>
              <a:tr h="3818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Station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EOPR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TAPR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7072763"/>
                  </a:ext>
                </a:extLst>
              </a:tr>
              <a:tr h="3818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Offset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Slope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Offset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Slope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91790981"/>
                  </a:ext>
                </a:extLst>
              </a:tr>
              <a:tr h="3818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-2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2618509"/>
                  </a:ext>
                </a:extLst>
              </a:tr>
              <a:tr h="3818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-2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40359016"/>
                  </a:ext>
                </a:extLst>
              </a:tr>
              <a:tr h="3818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130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-2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68672731"/>
                  </a:ext>
                </a:extLst>
              </a:tr>
              <a:tr h="3818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230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?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?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65566561"/>
                  </a:ext>
                </a:extLst>
              </a:tr>
              <a:tr h="3818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280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-2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54625172"/>
                  </a:ext>
                </a:extLst>
              </a:tr>
              <a:tr h="3818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380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-2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24851200"/>
                  </a:ext>
                </a:extLst>
              </a:tr>
              <a:tr h="3818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460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-2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70059347"/>
                  </a:ext>
                </a:extLst>
              </a:tr>
              <a:tr h="3818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460.01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?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?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15727560"/>
                  </a:ext>
                </a:extLst>
              </a:tr>
              <a:tr h="3818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47116565"/>
                  </a:ext>
                </a:extLst>
              </a:tr>
            </a:tbl>
          </a:graphicData>
        </a:graphic>
      </p:graphicFrame>
      <p:sp>
        <p:nvSpPr>
          <p:cNvPr id="6" name="Rounded Rectangular Callout 5"/>
          <p:cNvSpPr/>
          <p:nvPr/>
        </p:nvSpPr>
        <p:spPr>
          <a:xfrm>
            <a:off x="9639300" y="2843210"/>
            <a:ext cx="2200275" cy="781050"/>
          </a:xfrm>
          <a:prstGeom prst="wedgeRoundRectCallout">
            <a:avLst>
              <a:gd name="adj1" fmla="val -91396"/>
              <a:gd name="adj2" fmla="val 71610"/>
              <a:gd name="adj3" fmla="val 16667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? Stops the node from here forwards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9639299" y="5205409"/>
            <a:ext cx="2200275" cy="1489133"/>
          </a:xfrm>
          <a:prstGeom prst="wedgeRoundRectCallout">
            <a:avLst>
              <a:gd name="adj1" fmla="val -96158"/>
              <a:gd name="adj2" fmla="val -41158"/>
              <a:gd name="adj3" fmla="val 16667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? Stops the TAPR node from here forwards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Note: Cannot Taper and Stop with a ?</a:t>
            </a:r>
            <a:endParaRPr lang="en-US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9639299" y="4010019"/>
            <a:ext cx="2200275" cy="781050"/>
          </a:xfrm>
          <a:prstGeom prst="wedgeRoundRectCallout">
            <a:avLst>
              <a:gd name="adj1" fmla="val -91396"/>
              <a:gd name="adj2" fmla="val 71610"/>
              <a:gd name="adj3" fmla="val 16667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Tapers TAPR to 0 width</a:t>
            </a:r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2552701" y="5949975"/>
            <a:ext cx="4248149" cy="781050"/>
          </a:xfrm>
          <a:prstGeom prst="wedgeRoundRectCallout">
            <a:avLst>
              <a:gd name="adj1" fmla="val -64306"/>
              <a:gd name="adj2" fmla="val -127171"/>
              <a:gd name="adj3" fmla="val 16667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Choose your method – I use .01 beyond the defined Station in most cases. You could also do 459.99 and 460.00 so that it is stopped by the defined Station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425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Let’s Take a Look At An Example Road Model With This Setup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656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Conditional Instructions</a:t>
            </a:r>
          </a:p>
          <a:p>
            <a:r>
              <a:rPr lang="en-US" sz="4000" dirty="0" smtClean="0"/>
              <a:t>How and When To Use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645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0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Scenario 1 </a:t>
            </a:r>
            <a:r>
              <a:rPr lang="en-US" dirty="0" smtClean="0"/>
              <a:t>– One or </a:t>
            </a:r>
            <a:r>
              <a:rPr lang="en-US" dirty="0" smtClean="0"/>
              <a:t>Two </a:t>
            </a:r>
            <a:r>
              <a:rPr lang="en-US" dirty="0" smtClean="0"/>
              <a:t>outcomes</a:t>
            </a:r>
          </a:p>
          <a:p>
            <a:r>
              <a:rPr lang="en-US" sz="2600" dirty="0" smtClean="0"/>
              <a:t>If</a:t>
            </a:r>
          </a:p>
          <a:p>
            <a:pPr lvl="1"/>
            <a:r>
              <a:rPr lang="en-US" sz="1700" dirty="0" smtClean="0"/>
              <a:t>True Condition Instructions</a:t>
            </a:r>
          </a:p>
          <a:p>
            <a:r>
              <a:rPr lang="en-US" sz="2600" dirty="0" smtClean="0"/>
              <a:t>Else</a:t>
            </a:r>
          </a:p>
          <a:p>
            <a:pPr lvl="1"/>
            <a:r>
              <a:rPr lang="en-US" sz="1700" dirty="0" smtClean="0"/>
              <a:t>False Condition Instructions</a:t>
            </a:r>
          </a:p>
          <a:p>
            <a:r>
              <a:rPr lang="en-US" sz="2600" dirty="0" smtClean="0"/>
              <a:t>End</a:t>
            </a:r>
            <a:endParaRPr lang="en-US" sz="26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Note: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You </a:t>
            </a:r>
            <a:r>
              <a:rPr lang="en-US" dirty="0" smtClean="0"/>
              <a:t>can do only the True condition and then </a:t>
            </a:r>
            <a:r>
              <a:rPr lang="en-US" dirty="0" smtClean="0"/>
              <a:t>End. If </a:t>
            </a:r>
            <a:r>
              <a:rPr lang="en-US" dirty="0" smtClean="0"/>
              <a:t>the </a:t>
            </a:r>
            <a:r>
              <a:rPr lang="en-US" dirty="0" smtClean="0"/>
              <a:t>test</a:t>
            </a:r>
            <a:r>
              <a:rPr lang="en-US" dirty="0" smtClean="0"/>
              <a:t> </a:t>
            </a:r>
            <a:r>
              <a:rPr lang="en-US" dirty="0" smtClean="0"/>
              <a:t>condition fails </a:t>
            </a:r>
            <a:r>
              <a:rPr lang="en-US" dirty="0" smtClean="0"/>
              <a:t>then nothing happens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8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5500" dirty="0" smtClean="0"/>
              <a:t>Scenario 2 – Multiple Outcomes</a:t>
            </a:r>
          </a:p>
          <a:p>
            <a:r>
              <a:rPr lang="en-US" dirty="0" smtClean="0"/>
              <a:t>If</a:t>
            </a:r>
            <a:endParaRPr lang="en-US" dirty="0" smtClean="0"/>
          </a:p>
          <a:p>
            <a:pPr lvl="1"/>
            <a:r>
              <a:rPr lang="en-US" sz="2500" dirty="0" smtClean="0"/>
              <a:t>True Condition Instructions</a:t>
            </a:r>
          </a:p>
          <a:p>
            <a:r>
              <a:rPr lang="en-US" dirty="0" smtClean="0"/>
              <a:t>Else If</a:t>
            </a:r>
          </a:p>
          <a:p>
            <a:pPr lvl="1"/>
            <a:r>
              <a:rPr lang="en-US" sz="2500" dirty="0" smtClean="0"/>
              <a:t>Another set of True Condition Instructions</a:t>
            </a:r>
          </a:p>
          <a:p>
            <a:r>
              <a:rPr lang="en-US" dirty="0" smtClean="0"/>
              <a:t>Else If</a:t>
            </a:r>
          </a:p>
          <a:p>
            <a:pPr lvl="1"/>
            <a:r>
              <a:rPr lang="en-US" sz="2500" dirty="0" smtClean="0"/>
              <a:t>Another set of True Condition Instructions</a:t>
            </a:r>
          </a:p>
          <a:p>
            <a:r>
              <a:rPr lang="en-US" dirty="0" smtClean="0"/>
              <a:t>….</a:t>
            </a:r>
          </a:p>
          <a:p>
            <a:r>
              <a:rPr lang="en-US" dirty="0" smtClean="0"/>
              <a:t>Else</a:t>
            </a:r>
          </a:p>
          <a:p>
            <a:pPr lvl="1"/>
            <a:r>
              <a:rPr lang="en-US" sz="2500" dirty="0" smtClean="0"/>
              <a:t>Final Fail Condition Instructions (catch all)</a:t>
            </a:r>
          </a:p>
          <a:p>
            <a:r>
              <a:rPr lang="en-US" dirty="0" smtClean="0"/>
              <a:t>End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Note: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Else </a:t>
            </a:r>
            <a:r>
              <a:rPr lang="en-US" dirty="0" smtClean="0"/>
              <a:t>If statements keep executing until one passes – when one passes, it’s instructions are executed and all other Else Ifs and Else statements are skipped and the If set terminates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Instructions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039291" y="5963194"/>
            <a:ext cx="6113417" cy="611777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 smtClean="0"/>
              <a:t>If Statements Can Be Nested For Complex Scenarios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20989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0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Node is above surface</a:t>
            </a:r>
          </a:p>
          <a:p>
            <a:pPr lvl="1"/>
            <a:r>
              <a:rPr lang="en-US" dirty="0" smtClean="0"/>
              <a:t>Conditional Fill side slope</a:t>
            </a:r>
          </a:p>
          <a:p>
            <a:r>
              <a:rPr lang="en-US" dirty="0" smtClean="0"/>
              <a:t>Node is below surface </a:t>
            </a:r>
          </a:p>
          <a:p>
            <a:pPr lvl="1"/>
            <a:r>
              <a:rPr lang="en-US" dirty="0" smtClean="0"/>
              <a:t>Conditional Cut side slope</a:t>
            </a:r>
          </a:p>
          <a:p>
            <a:r>
              <a:rPr lang="en-US" dirty="0" smtClean="0"/>
              <a:t>Node’s vertical offset from surface </a:t>
            </a:r>
          </a:p>
          <a:p>
            <a:pPr lvl="1"/>
            <a:r>
              <a:rPr lang="en-US" dirty="0" smtClean="0"/>
              <a:t>Conditional side slope based on depth of cut or fill or a strata check e.g. for Rock</a:t>
            </a:r>
          </a:p>
          <a:p>
            <a:r>
              <a:rPr lang="en-US" dirty="0" smtClean="0"/>
              <a:t>Node’s distance from node</a:t>
            </a:r>
          </a:p>
          <a:p>
            <a:pPr lvl="1"/>
            <a:r>
              <a:rPr lang="en-US" dirty="0" smtClean="0"/>
              <a:t>Haven’t found a use for this one yet ….</a:t>
            </a:r>
          </a:p>
          <a:p>
            <a:r>
              <a:rPr lang="en-US" dirty="0" smtClean="0"/>
              <a:t>Node’s horizontal distance from node</a:t>
            </a:r>
          </a:p>
          <a:p>
            <a:pPr lvl="1"/>
            <a:r>
              <a:rPr lang="en-US" dirty="0" smtClean="0"/>
              <a:t>Test to see if the Test Node is inside or outside the ROW line</a:t>
            </a:r>
          </a:p>
          <a:p>
            <a:r>
              <a:rPr lang="en-US" dirty="0" smtClean="0"/>
              <a:t>Node’s vertical distance from node</a:t>
            </a:r>
          </a:p>
          <a:p>
            <a:pPr lvl="1"/>
            <a:r>
              <a:rPr lang="en-US" dirty="0" smtClean="0"/>
              <a:t>Could be used to decide “side slope” or “retaining wall” for example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Tests Supported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865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 smtClean="0"/>
              <a:t>The key to conditional statements is the creation of the Condition – how do you establish a suitable condition?</a:t>
            </a:r>
          </a:p>
          <a:p>
            <a:r>
              <a:rPr lang="en-US" dirty="0" smtClean="0"/>
              <a:t>You will often need to create a “Test Shot” that is not assigned to a Material Layer that you can then use to do the test.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Instructions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888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 Example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339634" y="2403566"/>
            <a:ext cx="11704320" cy="269965"/>
          </a:xfrm>
          <a:custGeom>
            <a:avLst/>
            <a:gdLst>
              <a:gd name="connsiteX0" fmla="*/ 0 w 11704320"/>
              <a:gd name="connsiteY0" fmla="*/ 269965 h 269965"/>
              <a:gd name="connsiteX1" fmla="*/ 923109 w 11704320"/>
              <a:gd name="connsiteY1" fmla="*/ 52251 h 269965"/>
              <a:gd name="connsiteX2" fmla="*/ 1532709 w 11704320"/>
              <a:gd name="connsiteY2" fmla="*/ 34834 h 269965"/>
              <a:gd name="connsiteX3" fmla="*/ 1942012 w 11704320"/>
              <a:gd name="connsiteY3" fmla="*/ 69668 h 269965"/>
              <a:gd name="connsiteX4" fmla="*/ 2020389 w 11704320"/>
              <a:gd name="connsiteY4" fmla="*/ 87085 h 269965"/>
              <a:gd name="connsiteX5" fmla="*/ 2360023 w 11704320"/>
              <a:gd name="connsiteY5" fmla="*/ 130628 h 269965"/>
              <a:gd name="connsiteX6" fmla="*/ 2725783 w 11704320"/>
              <a:gd name="connsiteY6" fmla="*/ 165463 h 269965"/>
              <a:gd name="connsiteX7" fmla="*/ 2812869 w 11704320"/>
              <a:gd name="connsiteY7" fmla="*/ 174171 h 269965"/>
              <a:gd name="connsiteX8" fmla="*/ 3283132 w 11704320"/>
              <a:gd name="connsiteY8" fmla="*/ 174171 h 269965"/>
              <a:gd name="connsiteX9" fmla="*/ 3675017 w 11704320"/>
              <a:gd name="connsiteY9" fmla="*/ 182880 h 269965"/>
              <a:gd name="connsiteX10" fmla="*/ 4084320 w 11704320"/>
              <a:gd name="connsiteY10" fmla="*/ 182880 h 269965"/>
              <a:gd name="connsiteX11" fmla="*/ 4180115 w 11704320"/>
              <a:gd name="connsiteY11" fmla="*/ 209005 h 269965"/>
              <a:gd name="connsiteX12" fmla="*/ 4545875 w 11704320"/>
              <a:gd name="connsiteY12" fmla="*/ 217714 h 269965"/>
              <a:gd name="connsiteX13" fmla="*/ 4920343 w 11704320"/>
              <a:gd name="connsiteY13" fmla="*/ 226423 h 269965"/>
              <a:gd name="connsiteX14" fmla="*/ 5425440 w 11704320"/>
              <a:gd name="connsiteY14" fmla="*/ 113211 h 269965"/>
              <a:gd name="connsiteX15" fmla="*/ 5573486 w 11704320"/>
              <a:gd name="connsiteY15" fmla="*/ 104503 h 269965"/>
              <a:gd name="connsiteX16" fmla="*/ 5817326 w 11704320"/>
              <a:gd name="connsiteY16" fmla="*/ 78377 h 269965"/>
              <a:gd name="connsiteX17" fmla="*/ 5939246 w 11704320"/>
              <a:gd name="connsiteY17" fmla="*/ 78377 h 269965"/>
              <a:gd name="connsiteX18" fmla="*/ 6331132 w 11704320"/>
              <a:gd name="connsiteY18" fmla="*/ 69668 h 269965"/>
              <a:gd name="connsiteX19" fmla="*/ 6461760 w 11704320"/>
              <a:gd name="connsiteY19" fmla="*/ 69668 h 269965"/>
              <a:gd name="connsiteX20" fmla="*/ 6653349 w 11704320"/>
              <a:gd name="connsiteY20" fmla="*/ 69668 h 269965"/>
              <a:gd name="connsiteX21" fmla="*/ 6992983 w 11704320"/>
              <a:gd name="connsiteY21" fmla="*/ 78377 h 269965"/>
              <a:gd name="connsiteX22" fmla="*/ 7123612 w 11704320"/>
              <a:gd name="connsiteY22" fmla="*/ 104503 h 269965"/>
              <a:gd name="connsiteX23" fmla="*/ 7393577 w 11704320"/>
              <a:gd name="connsiteY23" fmla="*/ 130628 h 269965"/>
              <a:gd name="connsiteX24" fmla="*/ 7550332 w 11704320"/>
              <a:gd name="connsiteY24" fmla="*/ 156754 h 269965"/>
              <a:gd name="connsiteX25" fmla="*/ 7585166 w 11704320"/>
              <a:gd name="connsiteY25" fmla="*/ 165463 h 269965"/>
              <a:gd name="connsiteX26" fmla="*/ 7689669 w 11704320"/>
              <a:gd name="connsiteY26" fmla="*/ 165463 h 269965"/>
              <a:gd name="connsiteX27" fmla="*/ 7776755 w 11704320"/>
              <a:gd name="connsiteY27" fmla="*/ 165463 h 269965"/>
              <a:gd name="connsiteX28" fmla="*/ 8098972 w 11704320"/>
              <a:gd name="connsiteY28" fmla="*/ 139337 h 269965"/>
              <a:gd name="connsiteX29" fmla="*/ 8212183 w 11704320"/>
              <a:gd name="connsiteY29" fmla="*/ 130628 h 269965"/>
              <a:gd name="connsiteX30" fmla="*/ 8490857 w 11704320"/>
              <a:gd name="connsiteY30" fmla="*/ 95794 h 269965"/>
              <a:gd name="connsiteX31" fmla="*/ 8569235 w 11704320"/>
              <a:gd name="connsiteY31" fmla="*/ 95794 h 269965"/>
              <a:gd name="connsiteX32" fmla="*/ 8708572 w 11704320"/>
              <a:gd name="connsiteY32" fmla="*/ 87085 h 269965"/>
              <a:gd name="connsiteX33" fmla="*/ 9161417 w 11704320"/>
              <a:gd name="connsiteY33" fmla="*/ 43543 h 269965"/>
              <a:gd name="connsiteX34" fmla="*/ 9309463 w 11704320"/>
              <a:gd name="connsiteY34" fmla="*/ 52251 h 269965"/>
              <a:gd name="connsiteX35" fmla="*/ 9588137 w 11704320"/>
              <a:gd name="connsiteY35" fmla="*/ 87085 h 269965"/>
              <a:gd name="connsiteX36" fmla="*/ 9727475 w 11704320"/>
              <a:gd name="connsiteY36" fmla="*/ 113211 h 269965"/>
              <a:gd name="connsiteX37" fmla="*/ 9753600 w 11704320"/>
              <a:gd name="connsiteY37" fmla="*/ 113211 h 269965"/>
              <a:gd name="connsiteX38" fmla="*/ 9866812 w 11704320"/>
              <a:gd name="connsiteY38" fmla="*/ 113211 h 269965"/>
              <a:gd name="connsiteX39" fmla="*/ 9962606 w 11704320"/>
              <a:gd name="connsiteY39" fmla="*/ 130628 h 269965"/>
              <a:gd name="connsiteX40" fmla="*/ 10293532 w 11704320"/>
              <a:gd name="connsiteY40" fmla="*/ 113211 h 269965"/>
              <a:gd name="connsiteX41" fmla="*/ 10537372 w 11704320"/>
              <a:gd name="connsiteY41" fmla="*/ 43543 h 269965"/>
              <a:gd name="connsiteX42" fmla="*/ 10920549 w 11704320"/>
              <a:gd name="connsiteY42" fmla="*/ 8708 h 269965"/>
              <a:gd name="connsiteX43" fmla="*/ 11347269 w 11704320"/>
              <a:gd name="connsiteY43" fmla="*/ 0 h 269965"/>
              <a:gd name="connsiteX44" fmla="*/ 11704320 w 11704320"/>
              <a:gd name="connsiteY44" fmla="*/ 52251 h 26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1704320" h="269965">
                <a:moveTo>
                  <a:pt x="0" y="269965"/>
                </a:moveTo>
                <a:lnTo>
                  <a:pt x="923109" y="52251"/>
                </a:lnTo>
                <a:lnTo>
                  <a:pt x="1532709" y="34834"/>
                </a:lnTo>
                <a:lnTo>
                  <a:pt x="1942012" y="69668"/>
                </a:lnTo>
                <a:lnTo>
                  <a:pt x="2020389" y="87085"/>
                </a:lnTo>
                <a:lnTo>
                  <a:pt x="2360023" y="130628"/>
                </a:lnTo>
                <a:lnTo>
                  <a:pt x="2725783" y="165463"/>
                </a:lnTo>
                <a:lnTo>
                  <a:pt x="2812869" y="174171"/>
                </a:lnTo>
                <a:lnTo>
                  <a:pt x="3283132" y="174171"/>
                </a:lnTo>
                <a:lnTo>
                  <a:pt x="3675017" y="182880"/>
                </a:lnTo>
                <a:lnTo>
                  <a:pt x="4084320" y="182880"/>
                </a:lnTo>
                <a:lnTo>
                  <a:pt x="4180115" y="209005"/>
                </a:lnTo>
                <a:lnTo>
                  <a:pt x="4545875" y="217714"/>
                </a:lnTo>
                <a:lnTo>
                  <a:pt x="4920343" y="226423"/>
                </a:lnTo>
                <a:lnTo>
                  <a:pt x="5425440" y="113211"/>
                </a:lnTo>
                <a:cubicBezTo>
                  <a:pt x="5526898" y="101939"/>
                  <a:pt x="5477531" y="104503"/>
                  <a:pt x="5573486" y="104503"/>
                </a:cubicBezTo>
                <a:lnTo>
                  <a:pt x="5817326" y="78377"/>
                </a:lnTo>
                <a:lnTo>
                  <a:pt x="5939246" y="78377"/>
                </a:lnTo>
                <a:lnTo>
                  <a:pt x="6331132" y="69668"/>
                </a:lnTo>
                <a:lnTo>
                  <a:pt x="6461760" y="69668"/>
                </a:lnTo>
                <a:lnTo>
                  <a:pt x="6653349" y="69668"/>
                </a:lnTo>
                <a:lnTo>
                  <a:pt x="6992983" y="78377"/>
                </a:lnTo>
                <a:lnTo>
                  <a:pt x="7123612" y="104503"/>
                </a:lnTo>
                <a:lnTo>
                  <a:pt x="7393577" y="130628"/>
                </a:lnTo>
                <a:cubicBezTo>
                  <a:pt x="7604530" y="177506"/>
                  <a:pt x="7340345" y="121754"/>
                  <a:pt x="7550332" y="156754"/>
                </a:cubicBezTo>
                <a:cubicBezTo>
                  <a:pt x="7608091" y="166381"/>
                  <a:pt x="7558144" y="165463"/>
                  <a:pt x="7585166" y="165463"/>
                </a:cubicBezTo>
                <a:lnTo>
                  <a:pt x="7689669" y="165463"/>
                </a:lnTo>
                <a:lnTo>
                  <a:pt x="7776755" y="165463"/>
                </a:lnTo>
                <a:lnTo>
                  <a:pt x="8098972" y="139337"/>
                </a:lnTo>
                <a:lnTo>
                  <a:pt x="8212183" y="130628"/>
                </a:lnTo>
                <a:lnTo>
                  <a:pt x="8490857" y="95794"/>
                </a:lnTo>
                <a:lnTo>
                  <a:pt x="8569235" y="95794"/>
                </a:lnTo>
                <a:lnTo>
                  <a:pt x="8708572" y="87085"/>
                </a:lnTo>
                <a:lnTo>
                  <a:pt x="9161417" y="43543"/>
                </a:lnTo>
                <a:cubicBezTo>
                  <a:pt x="9292024" y="52871"/>
                  <a:pt x="9242593" y="52251"/>
                  <a:pt x="9309463" y="52251"/>
                </a:cubicBezTo>
                <a:lnTo>
                  <a:pt x="9588137" y="87085"/>
                </a:lnTo>
                <a:cubicBezTo>
                  <a:pt x="9646577" y="100072"/>
                  <a:pt x="9670680" y="107532"/>
                  <a:pt x="9727475" y="113211"/>
                </a:cubicBezTo>
                <a:cubicBezTo>
                  <a:pt x="9736140" y="114077"/>
                  <a:pt x="9744892" y="113211"/>
                  <a:pt x="9753600" y="113211"/>
                </a:cubicBezTo>
                <a:lnTo>
                  <a:pt x="9866812" y="113211"/>
                </a:lnTo>
                <a:cubicBezTo>
                  <a:pt x="9950856" y="131887"/>
                  <a:pt x="9918426" y="130628"/>
                  <a:pt x="9962606" y="130628"/>
                </a:cubicBezTo>
                <a:lnTo>
                  <a:pt x="10293532" y="113211"/>
                </a:lnTo>
                <a:lnTo>
                  <a:pt x="10537372" y="43543"/>
                </a:lnTo>
                <a:lnTo>
                  <a:pt x="10920549" y="8708"/>
                </a:lnTo>
                <a:lnTo>
                  <a:pt x="11347269" y="0"/>
                </a:lnTo>
                <a:lnTo>
                  <a:pt x="11704320" y="52251"/>
                </a:lnTo>
              </a:path>
            </a:pathLst>
          </a:cu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39634" y="3895725"/>
            <a:ext cx="365216" cy="3429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95300" y="4067175"/>
            <a:ext cx="4276725" cy="352425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4562475" y="4257675"/>
            <a:ext cx="365216" cy="3429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4745083" y="4429125"/>
            <a:ext cx="1608092" cy="1076325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6170567" y="5334000"/>
            <a:ext cx="365216" cy="3429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353175" y="5505450"/>
            <a:ext cx="12573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4" idx="39"/>
          </p:cNvCxnSpPr>
          <p:nvPr/>
        </p:nvCxnSpPr>
        <p:spPr>
          <a:xfrm flipV="1">
            <a:off x="7620000" y="2534194"/>
            <a:ext cx="2682240" cy="2971257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1115675" y="1672864"/>
            <a:ext cx="161925" cy="78594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endCxn id="4" idx="43"/>
          </p:cNvCxnSpPr>
          <p:nvPr/>
        </p:nvCxnSpPr>
        <p:spPr>
          <a:xfrm flipV="1">
            <a:off x="7620000" y="2403566"/>
            <a:ext cx="4066903" cy="3101884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945767" y="1189866"/>
            <a:ext cx="501740" cy="26827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1600" dirty="0" smtClean="0"/>
              <a:t>ROW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 rot="18552676">
            <a:off x="8867775" y="3484813"/>
            <a:ext cx="438915" cy="26827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1800"/>
              </a:spcAft>
            </a:pPr>
            <a:r>
              <a:rPr lang="en-US" sz="1600" dirty="0" smtClean="0"/>
              <a:t>3:1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 rot="19108516">
            <a:off x="9775967" y="3270094"/>
            <a:ext cx="438915" cy="26827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1800"/>
              </a:spcAft>
            </a:pPr>
            <a:r>
              <a:rPr lang="en-US" sz="1600" dirty="0"/>
              <a:t>4</a:t>
            </a:r>
            <a:r>
              <a:rPr lang="en-US" sz="1600" dirty="0" smtClean="0"/>
              <a:t>:1</a:t>
            </a:r>
            <a:endParaRPr lang="en-US" sz="1600" dirty="0"/>
          </a:p>
        </p:txBody>
      </p:sp>
      <p:sp>
        <p:nvSpPr>
          <p:cNvPr id="24" name="Oval 23"/>
          <p:cNvSpPr/>
          <p:nvPr/>
        </p:nvSpPr>
        <p:spPr>
          <a:xfrm>
            <a:off x="11522256" y="2232115"/>
            <a:ext cx="365216" cy="3429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5" name="Rounded Rectangular Callout 24"/>
          <p:cNvSpPr/>
          <p:nvPr/>
        </p:nvSpPr>
        <p:spPr>
          <a:xfrm>
            <a:off x="10248653" y="4019823"/>
            <a:ext cx="1533772" cy="399778"/>
          </a:xfrm>
          <a:prstGeom prst="wedgeRoundRectCallout">
            <a:avLst>
              <a:gd name="adj1" fmla="val 45616"/>
              <a:gd name="adj2" fmla="val -457152"/>
              <a:gd name="adj3" fmla="val 1666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b="1" dirty="0" smtClean="0"/>
              <a:t>Test Shot</a:t>
            </a:r>
            <a:endParaRPr lang="en-US" sz="1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23469" y="3458069"/>
            <a:ext cx="397545" cy="26827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1600" dirty="0" smtClean="0"/>
              <a:t>HAL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4530146" y="3855580"/>
            <a:ext cx="432811" cy="26827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1600" dirty="0" smtClean="0"/>
              <a:t>EOP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6148792" y="4952210"/>
            <a:ext cx="408766" cy="26827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1600" dirty="0" smtClean="0"/>
              <a:t>FSR</a:t>
            </a:r>
            <a:endParaRPr lang="en-US" sz="1600" dirty="0"/>
          </a:p>
        </p:txBody>
      </p:sp>
      <p:sp>
        <p:nvSpPr>
          <p:cNvPr id="2" name="Rounded Rectangular Callout 1"/>
          <p:cNvSpPr/>
          <p:nvPr/>
        </p:nvSpPr>
        <p:spPr>
          <a:xfrm>
            <a:off x="6535784" y="548265"/>
            <a:ext cx="3367342" cy="1124600"/>
          </a:xfrm>
          <a:prstGeom prst="wedgeRoundRectCallout">
            <a:avLst>
              <a:gd name="adj1" fmla="val 104164"/>
              <a:gd name="adj2" fmla="val 113457"/>
              <a:gd name="adj3" fmla="val 1666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Is the Test Shot inside the ROW line?</a:t>
            </a:r>
          </a:p>
          <a:p>
            <a:pPr algn="ctr"/>
            <a:r>
              <a:rPr lang="en-US" dirty="0" smtClean="0"/>
              <a:t>If Yes then do a 3’ Ditch and a 4:1 slope</a:t>
            </a:r>
          </a:p>
          <a:p>
            <a:pPr algn="ctr"/>
            <a:r>
              <a:rPr lang="en-US" dirty="0" smtClean="0"/>
              <a:t>If No then do a 3’ Ditch and a 3:1 slope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202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9600" y="1600200"/>
            <a:ext cx="10829925" cy="4267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Change the elevation of the ROW line to that of the Existing Ground Surface</a:t>
            </a:r>
          </a:p>
          <a:p>
            <a:r>
              <a:rPr lang="en-US" dirty="0" smtClean="0"/>
              <a:t>Add </a:t>
            </a:r>
            <a:r>
              <a:rPr lang="en-US" dirty="0" smtClean="0"/>
              <a:t>the ROW line to the Corridor as a Reference Line</a:t>
            </a:r>
          </a:p>
          <a:p>
            <a:r>
              <a:rPr lang="en-US" dirty="0" smtClean="0"/>
              <a:t>From Point FSR create a Cut Side Slope with the </a:t>
            </a:r>
            <a:r>
              <a:rPr lang="en-US" dirty="0" smtClean="0"/>
              <a:t>3’ Ditch </a:t>
            </a:r>
            <a:r>
              <a:rPr lang="en-US" dirty="0" smtClean="0"/>
              <a:t>width and the 4:1 Cut Slope to Existing Ground. Leave all Material Layers unchecked. Call the Tie Point “Test ROW Point Right”.</a:t>
            </a:r>
          </a:p>
          <a:p>
            <a:r>
              <a:rPr lang="en-US" dirty="0" smtClean="0"/>
              <a:t>This will be your test point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Set Up The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08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30"/>
          </p:nvPr>
        </p:nvSpPr>
        <p:spPr>
          <a:xfrm>
            <a:off x="609600" y="1600200"/>
            <a:ext cx="8686800" cy="4267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order you pick the Test Node and the Node 2 dictates the “sign” of the values being tested</a:t>
            </a:r>
          </a:p>
          <a:p>
            <a:r>
              <a:rPr lang="en-US" dirty="0" smtClean="0"/>
              <a:t>I stated if ROW Test Point is Inside the ROW line</a:t>
            </a:r>
          </a:p>
          <a:p>
            <a:r>
              <a:rPr lang="en-US" dirty="0" smtClean="0"/>
              <a:t>ROW Node – Test Node = +</a:t>
            </a:r>
            <a:r>
              <a:rPr lang="en-US" dirty="0" err="1" smtClean="0"/>
              <a:t>ve</a:t>
            </a:r>
            <a:r>
              <a:rPr lang="en-US" dirty="0" smtClean="0"/>
              <a:t> value = Pass condition (&gt;=0 &lt;10000) range</a:t>
            </a:r>
          </a:p>
          <a:p>
            <a:r>
              <a:rPr lang="en-US" dirty="0" smtClean="0"/>
              <a:t>Tip - When you create an If also create an End and then insert the Else / Else If and other template instructions in between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the Condition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9287" y="319532"/>
            <a:ext cx="2466975" cy="634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343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3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happens when that fails …. </a:t>
            </a:r>
          </a:p>
          <a:p>
            <a:r>
              <a:rPr lang="en-US" dirty="0" smtClean="0"/>
              <a:t>We do more tests to see what passes</a:t>
            </a:r>
          </a:p>
          <a:p>
            <a:pPr lvl="1"/>
            <a:r>
              <a:rPr lang="en-US" dirty="0" smtClean="0"/>
              <a:t>If 3’ Ditch and 4:1 Slope</a:t>
            </a:r>
          </a:p>
          <a:p>
            <a:pPr lvl="1"/>
            <a:r>
              <a:rPr lang="en-US" dirty="0" smtClean="0"/>
              <a:t>Else If 3’ Ditch and 3:1 Slope</a:t>
            </a:r>
          </a:p>
          <a:p>
            <a:pPr lvl="1"/>
            <a:r>
              <a:rPr lang="en-US" dirty="0" smtClean="0"/>
              <a:t>Else If 3’ Ditch and 2:1 Slope</a:t>
            </a:r>
          </a:p>
          <a:p>
            <a:pPr lvl="1"/>
            <a:r>
              <a:rPr lang="en-US" dirty="0" smtClean="0"/>
              <a:t>Else 3’ Ditch and 1:1 Slope  (Catch All Condition – will show where the slopes cannot work)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In some examples the side slope varies and then the ditch width varies to zero before the Catch All.</a:t>
            </a:r>
          </a:p>
          <a:p>
            <a:pPr lvl="1"/>
            <a:r>
              <a:rPr lang="en-US" dirty="0" smtClean="0"/>
              <a:t>Ideally the design has the Tie Slope from the Engineer and you can create a simple instruction that connects the Ditch and Tie Point and you don’t have to do the “Engineering” yourself (but this is common).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 – So We Setup for a 4:1 or 3:1 Slope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34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219200" y="731521"/>
            <a:ext cx="9786112" cy="3026470"/>
          </a:xfrm>
        </p:spPr>
        <p:txBody>
          <a:bodyPr/>
          <a:lstStyle/>
          <a:p>
            <a:r>
              <a:rPr lang="en-US" dirty="0"/>
              <a:t>CEC – 1434 / CEC – XXXX</a:t>
            </a:r>
          </a:p>
          <a:p>
            <a:r>
              <a:rPr lang="en-US" sz="4400" dirty="0"/>
              <a:t>Advanced Corridor Modeling Using Trimble Business Center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219200" y="3291841"/>
            <a:ext cx="7924800" cy="897682"/>
          </a:xfrm>
        </p:spPr>
        <p:txBody>
          <a:bodyPr/>
          <a:lstStyle/>
          <a:p>
            <a:r>
              <a:rPr lang="en-US" dirty="0" smtClean="0"/>
              <a:t>Alan Sharp</a:t>
            </a:r>
          </a:p>
          <a:p>
            <a:r>
              <a:rPr lang="en-US" dirty="0" smtClean="0"/>
              <a:t>Business Area Director – CEC Software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238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 smtClean="0"/>
              <a:t>If In Rock then …..</a:t>
            </a:r>
          </a:p>
          <a:p>
            <a:r>
              <a:rPr lang="en-US" dirty="0" smtClean="0"/>
              <a:t>If Inside / Outside ROW then ….</a:t>
            </a:r>
          </a:p>
          <a:p>
            <a:r>
              <a:rPr lang="en-US" dirty="0" smtClean="0"/>
              <a:t>If in Cut then …. / If in Fill then ….</a:t>
            </a:r>
          </a:p>
          <a:p>
            <a:r>
              <a:rPr lang="en-US" dirty="0" smtClean="0"/>
              <a:t>Varied Tie Slope Conditions based on different situation conditions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Times When Conditions Will Help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94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Modeling Over Excavation Conditions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882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 24"/>
          <p:cNvSpPr/>
          <p:nvPr/>
        </p:nvSpPr>
        <p:spPr>
          <a:xfrm>
            <a:off x="9296400" y="3724275"/>
            <a:ext cx="2381250" cy="1914525"/>
          </a:xfrm>
          <a:custGeom>
            <a:avLst/>
            <a:gdLst>
              <a:gd name="connsiteX0" fmla="*/ 0 w 2381250"/>
              <a:gd name="connsiteY0" fmla="*/ 1590675 h 1914525"/>
              <a:gd name="connsiteX1" fmla="*/ 523875 w 2381250"/>
              <a:gd name="connsiteY1" fmla="*/ 1600200 h 1914525"/>
              <a:gd name="connsiteX2" fmla="*/ 542925 w 2381250"/>
              <a:gd name="connsiteY2" fmla="*/ 1895475 h 1914525"/>
              <a:gd name="connsiteX3" fmla="*/ 1304925 w 2381250"/>
              <a:gd name="connsiteY3" fmla="*/ 1914525 h 1914525"/>
              <a:gd name="connsiteX4" fmla="*/ 2381250 w 2381250"/>
              <a:gd name="connsiteY4" fmla="*/ 238125 h 1914525"/>
              <a:gd name="connsiteX5" fmla="*/ 1933575 w 2381250"/>
              <a:gd name="connsiteY5" fmla="*/ 219075 h 1914525"/>
              <a:gd name="connsiteX6" fmla="*/ 1343025 w 2381250"/>
              <a:gd name="connsiteY6" fmla="*/ 200025 h 1914525"/>
              <a:gd name="connsiteX7" fmla="*/ 1000125 w 2381250"/>
              <a:gd name="connsiteY7" fmla="*/ 209550 h 1914525"/>
              <a:gd name="connsiteX8" fmla="*/ 762000 w 2381250"/>
              <a:gd name="connsiteY8" fmla="*/ 152400 h 1914525"/>
              <a:gd name="connsiteX9" fmla="*/ 533400 w 2381250"/>
              <a:gd name="connsiteY9" fmla="*/ 114300 h 1914525"/>
              <a:gd name="connsiteX10" fmla="*/ 333375 w 2381250"/>
              <a:gd name="connsiteY10" fmla="*/ 57150 h 1914525"/>
              <a:gd name="connsiteX11" fmla="*/ 0 w 2381250"/>
              <a:gd name="connsiteY11" fmla="*/ 0 h 1914525"/>
              <a:gd name="connsiteX12" fmla="*/ 0 w 2381250"/>
              <a:gd name="connsiteY12" fmla="*/ 1590675 h 1914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81250" h="1914525">
                <a:moveTo>
                  <a:pt x="0" y="1590675"/>
                </a:moveTo>
                <a:lnTo>
                  <a:pt x="523875" y="1600200"/>
                </a:lnTo>
                <a:lnTo>
                  <a:pt x="542925" y="1895475"/>
                </a:lnTo>
                <a:lnTo>
                  <a:pt x="1304925" y="1914525"/>
                </a:lnTo>
                <a:lnTo>
                  <a:pt x="2381250" y="238125"/>
                </a:lnTo>
                <a:lnTo>
                  <a:pt x="1933575" y="219075"/>
                </a:lnTo>
                <a:lnTo>
                  <a:pt x="1343025" y="200025"/>
                </a:lnTo>
                <a:lnTo>
                  <a:pt x="1000125" y="209550"/>
                </a:lnTo>
                <a:lnTo>
                  <a:pt x="762000" y="152400"/>
                </a:lnTo>
                <a:lnTo>
                  <a:pt x="533400" y="114300"/>
                </a:lnTo>
                <a:lnTo>
                  <a:pt x="333375" y="57150"/>
                </a:lnTo>
                <a:lnTo>
                  <a:pt x="0" y="0"/>
                </a:lnTo>
                <a:lnTo>
                  <a:pt x="0" y="1590675"/>
                </a:lnTo>
                <a:close/>
              </a:path>
            </a:pathLst>
          </a:cu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Non Structural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Fill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600075" y="3657600"/>
            <a:ext cx="3095625" cy="1971675"/>
          </a:xfrm>
          <a:custGeom>
            <a:avLst/>
            <a:gdLst>
              <a:gd name="connsiteX0" fmla="*/ 1457325 w 3095625"/>
              <a:gd name="connsiteY0" fmla="*/ 1971675 h 1971675"/>
              <a:gd name="connsiteX1" fmla="*/ 2581275 w 3095625"/>
              <a:gd name="connsiteY1" fmla="*/ 1971675 h 1971675"/>
              <a:gd name="connsiteX2" fmla="*/ 2590800 w 3095625"/>
              <a:gd name="connsiteY2" fmla="*/ 1666875 h 1971675"/>
              <a:gd name="connsiteX3" fmla="*/ 3086100 w 3095625"/>
              <a:gd name="connsiteY3" fmla="*/ 1666875 h 1971675"/>
              <a:gd name="connsiteX4" fmla="*/ 3095625 w 3095625"/>
              <a:gd name="connsiteY4" fmla="*/ 133350 h 1971675"/>
              <a:gd name="connsiteX5" fmla="*/ 2762250 w 3095625"/>
              <a:gd name="connsiteY5" fmla="*/ 114300 h 1971675"/>
              <a:gd name="connsiteX6" fmla="*/ 2286000 w 3095625"/>
              <a:gd name="connsiteY6" fmla="*/ 95250 h 1971675"/>
              <a:gd name="connsiteX7" fmla="*/ 1828800 w 3095625"/>
              <a:gd name="connsiteY7" fmla="*/ 85725 h 1971675"/>
              <a:gd name="connsiteX8" fmla="*/ 1352550 w 3095625"/>
              <a:gd name="connsiteY8" fmla="*/ 38100 h 1971675"/>
              <a:gd name="connsiteX9" fmla="*/ 1095375 w 3095625"/>
              <a:gd name="connsiteY9" fmla="*/ 0 h 1971675"/>
              <a:gd name="connsiteX10" fmla="*/ 571500 w 3095625"/>
              <a:gd name="connsiteY10" fmla="*/ 38100 h 1971675"/>
              <a:gd name="connsiteX11" fmla="*/ 133350 w 3095625"/>
              <a:gd name="connsiteY11" fmla="*/ 95250 h 1971675"/>
              <a:gd name="connsiteX12" fmla="*/ 0 w 3095625"/>
              <a:gd name="connsiteY12" fmla="*/ 133350 h 1971675"/>
              <a:gd name="connsiteX13" fmla="*/ 1457325 w 3095625"/>
              <a:gd name="connsiteY13" fmla="*/ 1971675 h 1971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95625" h="1971675">
                <a:moveTo>
                  <a:pt x="1457325" y="1971675"/>
                </a:moveTo>
                <a:lnTo>
                  <a:pt x="2581275" y="1971675"/>
                </a:lnTo>
                <a:lnTo>
                  <a:pt x="2590800" y="1666875"/>
                </a:lnTo>
                <a:lnTo>
                  <a:pt x="3086100" y="1666875"/>
                </a:lnTo>
                <a:lnTo>
                  <a:pt x="3095625" y="133350"/>
                </a:lnTo>
                <a:lnTo>
                  <a:pt x="2762250" y="114300"/>
                </a:lnTo>
                <a:lnTo>
                  <a:pt x="2286000" y="95250"/>
                </a:lnTo>
                <a:lnTo>
                  <a:pt x="1828800" y="85725"/>
                </a:lnTo>
                <a:lnTo>
                  <a:pt x="1352550" y="38100"/>
                </a:lnTo>
                <a:lnTo>
                  <a:pt x="1095375" y="0"/>
                </a:lnTo>
                <a:lnTo>
                  <a:pt x="571500" y="38100"/>
                </a:lnTo>
                <a:lnTo>
                  <a:pt x="133350" y="95250"/>
                </a:lnTo>
                <a:lnTo>
                  <a:pt x="0" y="133350"/>
                </a:lnTo>
                <a:lnTo>
                  <a:pt x="1457325" y="1971675"/>
                </a:lnTo>
                <a:close/>
              </a:path>
            </a:pathLst>
          </a:cu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Non Structural 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Fill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3876675" y="2162175"/>
            <a:ext cx="5267325" cy="3486150"/>
          </a:xfrm>
          <a:custGeom>
            <a:avLst/>
            <a:gdLst>
              <a:gd name="connsiteX0" fmla="*/ 533400 w 5267325"/>
              <a:gd name="connsiteY0" fmla="*/ 3162300 h 3486150"/>
              <a:gd name="connsiteX1" fmla="*/ 523875 w 5267325"/>
              <a:gd name="connsiteY1" fmla="*/ 3457575 h 3486150"/>
              <a:gd name="connsiteX2" fmla="*/ 1285875 w 5267325"/>
              <a:gd name="connsiteY2" fmla="*/ 3467100 h 3486150"/>
              <a:gd name="connsiteX3" fmla="*/ 2600325 w 5267325"/>
              <a:gd name="connsiteY3" fmla="*/ 2047875 h 3486150"/>
              <a:gd name="connsiteX4" fmla="*/ 3905250 w 5267325"/>
              <a:gd name="connsiteY4" fmla="*/ 3476625 h 3486150"/>
              <a:gd name="connsiteX5" fmla="*/ 4724400 w 5267325"/>
              <a:gd name="connsiteY5" fmla="*/ 3486150 h 3486150"/>
              <a:gd name="connsiteX6" fmla="*/ 4724400 w 5267325"/>
              <a:gd name="connsiteY6" fmla="*/ 3190875 h 3486150"/>
              <a:gd name="connsiteX7" fmla="*/ 5267325 w 5267325"/>
              <a:gd name="connsiteY7" fmla="*/ 3162300 h 3486150"/>
              <a:gd name="connsiteX8" fmla="*/ 5229225 w 5267325"/>
              <a:gd name="connsiteY8" fmla="*/ 0 h 3486150"/>
              <a:gd name="connsiteX9" fmla="*/ 9525 w 5267325"/>
              <a:gd name="connsiteY9" fmla="*/ 0 h 3486150"/>
              <a:gd name="connsiteX10" fmla="*/ 0 w 5267325"/>
              <a:gd name="connsiteY10" fmla="*/ 3162300 h 3486150"/>
              <a:gd name="connsiteX11" fmla="*/ 533400 w 5267325"/>
              <a:gd name="connsiteY11" fmla="*/ 3162300 h 3486150"/>
              <a:gd name="connsiteX0" fmla="*/ 533400 w 5267325"/>
              <a:gd name="connsiteY0" fmla="*/ 3162300 h 3486150"/>
              <a:gd name="connsiteX1" fmla="*/ 523875 w 5267325"/>
              <a:gd name="connsiteY1" fmla="*/ 3457575 h 3486150"/>
              <a:gd name="connsiteX2" fmla="*/ 1285875 w 5267325"/>
              <a:gd name="connsiteY2" fmla="*/ 3467100 h 3486150"/>
              <a:gd name="connsiteX3" fmla="*/ 2600325 w 5267325"/>
              <a:gd name="connsiteY3" fmla="*/ 2047875 h 3486150"/>
              <a:gd name="connsiteX4" fmla="*/ 3905250 w 5267325"/>
              <a:gd name="connsiteY4" fmla="*/ 3476625 h 3486150"/>
              <a:gd name="connsiteX5" fmla="*/ 4724400 w 5267325"/>
              <a:gd name="connsiteY5" fmla="*/ 3486150 h 3486150"/>
              <a:gd name="connsiteX6" fmla="*/ 4724400 w 5267325"/>
              <a:gd name="connsiteY6" fmla="*/ 3190875 h 3486150"/>
              <a:gd name="connsiteX7" fmla="*/ 5267325 w 5267325"/>
              <a:gd name="connsiteY7" fmla="*/ 3162300 h 3486150"/>
              <a:gd name="connsiteX8" fmla="*/ 5248275 w 5267325"/>
              <a:gd name="connsiteY8" fmla="*/ 0 h 3486150"/>
              <a:gd name="connsiteX9" fmla="*/ 9525 w 5267325"/>
              <a:gd name="connsiteY9" fmla="*/ 0 h 3486150"/>
              <a:gd name="connsiteX10" fmla="*/ 0 w 5267325"/>
              <a:gd name="connsiteY10" fmla="*/ 3162300 h 3486150"/>
              <a:gd name="connsiteX11" fmla="*/ 533400 w 5267325"/>
              <a:gd name="connsiteY11" fmla="*/ 3162300 h 3486150"/>
              <a:gd name="connsiteX0" fmla="*/ 533400 w 5267325"/>
              <a:gd name="connsiteY0" fmla="*/ 3162300 h 3486150"/>
              <a:gd name="connsiteX1" fmla="*/ 523875 w 5267325"/>
              <a:gd name="connsiteY1" fmla="*/ 3457575 h 3486150"/>
              <a:gd name="connsiteX2" fmla="*/ 1285875 w 5267325"/>
              <a:gd name="connsiteY2" fmla="*/ 3467100 h 3486150"/>
              <a:gd name="connsiteX3" fmla="*/ 2600325 w 5267325"/>
              <a:gd name="connsiteY3" fmla="*/ 2047875 h 3486150"/>
              <a:gd name="connsiteX4" fmla="*/ 3905250 w 5267325"/>
              <a:gd name="connsiteY4" fmla="*/ 3476625 h 3486150"/>
              <a:gd name="connsiteX5" fmla="*/ 4724400 w 5267325"/>
              <a:gd name="connsiteY5" fmla="*/ 3486150 h 3486150"/>
              <a:gd name="connsiteX6" fmla="*/ 4724400 w 5267325"/>
              <a:gd name="connsiteY6" fmla="*/ 3190875 h 3486150"/>
              <a:gd name="connsiteX7" fmla="*/ 5267325 w 5267325"/>
              <a:gd name="connsiteY7" fmla="*/ 3200400 h 3486150"/>
              <a:gd name="connsiteX8" fmla="*/ 5248275 w 5267325"/>
              <a:gd name="connsiteY8" fmla="*/ 0 h 3486150"/>
              <a:gd name="connsiteX9" fmla="*/ 9525 w 5267325"/>
              <a:gd name="connsiteY9" fmla="*/ 0 h 3486150"/>
              <a:gd name="connsiteX10" fmla="*/ 0 w 5267325"/>
              <a:gd name="connsiteY10" fmla="*/ 3162300 h 3486150"/>
              <a:gd name="connsiteX11" fmla="*/ 533400 w 5267325"/>
              <a:gd name="connsiteY11" fmla="*/ 3162300 h 3486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67325" h="3486150">
                <a:moveTo>
                  <a:pt x="533400" y="3162300"/>
                </a:moveTo>
                <a:lnTo>
                  <a:pt x="523875" y="3457575"/>
                </a:lnTo>
                <a:lnTo>
                  <a:pt x="1285875" y="3467100"/>
                </a:lnTo>
                <a:lnTo>
                  <a:pt x="2600325" y="2047875"/>
                </a:lnTo>
                <a:lnTo>
                  <a:pt x="3905250" y="3476625"/>
                </a:lnTo>
                <a:lnTo>
                  <a:pt x="4724400" y="3486150"/>
                </a:lnTo>
                <a:lnTo>
                  <a:pt x="4724400" y="3190875"/>
                </a:lnTo>
                <a:lnTo>
                  <a:pt x="5267325" y="3200400"/>
                </a:lnTo>
                <a:lnTo>
                  <a:pt x="5248275" y="0"/>
                </a:lnTo>
                <a:lnTo>
                  <a:pt x="9525" y="0"/>
                </a:lnTo>
                <a:lnTo>
                  <a:pt x="0" y="3162300"/>
                </a:lnTo>
                <a:lnTo>
                  <a:pt x="533400" y="31623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Structural </a:t>
            </a:r>
            <a:r>
              <a:rPr lang="en-US" dirty="0" err="1" smtClean="0"/>
              <a:t>FIll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 Excavation Conditions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347662" y="3562350"/>
            <a:ext cx="11496675" cy="390525"/>
          </a:xfrm>
          <a:custGeom>
            <a:avLst/>
            <a:gdLst>
              <a:gd name="connsiteX0" fmla="*/ 0 w 11496675"/>
              <a:gd name="connsiteY0" fmla="*/ 276225 h 390525"/>
              <a:gd name="connsiteX1" fmla="*/ 0 w 11496675"/>
              <a:gd name="connsiteY1" fmla="*/ 276225 h 390525"/>
              <a:gd name="connsiteX2" fmla="*/ 85725 w 11496675"/>
              <a:gd name="connsiteY2" fmla="*/ 257175 h 390525"/>
              <a:gd name="connsiteX3" fmla="*/ 114300 w 11496675"/>
              <a:gd name="connsiteY3" fmla="*/ 247650 h 390525"/>
              <a:gd name="connsiteX4" fmla="*/ 209550 w 11496675"/>
              <a:gd name="connsiteY4" fmla="*/ 228600 h 390525"/>
              <a:gd name="connsiteX5" fmla="*/ 276225 w 11496675"/>
              <a:gd name="connsiteY5" fmla="*/ 209550 h 390525"/>
              <a:gd name="connsiteX6" fmla="*/ 361950 w 11496675"/>
              <a:gd name="connsiteY6" fmla="*/ 190500 h 390525"/>
              <a:gd name="connsiteX7" fmla="*/ 523875 w 11496675"/>
              <a:gd name="connsiteY7" fmla="*/ 161925 h 390525"/>
              <a:gd name="connsiteX8" fmla="*/ 571500 w 11496675"/>
              <a:gd name="connsiteY8" fmla="*/ 152400 h 390525"/>
              <a:gd name="connsiteX9" fmla="*/ 838200 w 11496675"/>
              <a:gd name="connsiteY9" fmla="*/ 123825 h 390525"/>
              <a:gd name="connsiteX10" fmla="*/ 1343025 w 11496675"/>
              <a:gd name="connsiteY10" fmla="*/ 85725 h 390525"/>
              <a:gd name="connsiteX11" fmla="*/ 1695450 w 11496675"/>
              <a:gd name="connsiteY11" fmla="*/ 133350 h 390525"/>
              <a:gd name="connsiteX12" fmla="*/ 2066925 w 11496675"/>
              <a:gd name="connsiteY12" fmla="*/ 180975 h 390525"/>
              <a:gd name="connsiteX13" fmla="*/ 2324100 w 11496675"/>
              <a:gd name="connsiteY13" fmla="*/ 190500 h 390525"/>
              <a:gd name="connsiteX14" fmla="*/ 2714625 w 11496675"/>
              <a:gd name="connsiteY14" fmla="*/ 190500 h 390525"/>
              <a:gd name="connsiteX15" fmla="*/ 2924175 w 11496675"/>
              <a:gd name="connsiteY15" fmla="*/ 190500 h 390525"/>
              <a:gd name="connsiteX16" fmla="*/ 3228975 w 11496675"/>
              <a:gd name="connsiteY16" fmla="*/ 200025 h 390525"/>
              <a:gd name="connsiteX17" fmla="*/ 3609975 w 11496675"/>
              <a:gd name="connsiteY17" fmla="*/ 257175 h 390525"/>
              <a:gd name="connsiteX18" fmla="*/ 4019550 w 11496675"/>
              <a:gd name="connsiteY18" fmla="*/ 314325 h 390525"/>
              <a:gd name="connsiteX19" fmla="*/ 4248150 w 11496675"/>
              <a:gd name="connsiteY19" fmla="*/ 333375 h 390525"/>
              <a:gd name="connsiteX20" fmla="*/ 4724400 w 11496675"/>
              <a:gd name="connsiteY20" fmla="*/ 342900 h 390525"/>
              <a:gd name="connsiteX21" fmla="*/ 4905375 w 11496675"/>
              <a:gd name="connsiteY21" fmla="*/ 314325 h 390525"/>
              <a:gd name="connsiteX22" fmla="*/ 5591175 w 11496675"/>
              <a:gd name="connsiteY22" fmla="*/ 209550 h 390525"/>
              <a:gd name="connsiteX23" fmla="*/ 5886450 w 11496675"/>
              <a:gd name="connsiteY23" fmla="*/ 104775 h 390525"/>
              <a:gd name="connsiteX24" fmla="*/ 6162675 w 11496675"/>
              <a:gd name="connsiteY24" fmla="*/ 66675 h 390525"/>
              <a:gd name="connsiteX25" fmla="*/ 6257925 w 11496675"/>
              <a:gd name="connsiteY25" fmla="*/ 66675 h 390525"/>
              <a:gd name="connsiteX26" fmla="*/ 6400800 w 11496675"/>
              <a:gd name="connsiteY26" fmla="*/ 38100 h 390525"/>
              <a:gd name="connsiteX27" fmla="*/ 6915150 w 11496675"/>
              <a:gd name="connsiteY27" fmla="*/ 0 h 390525"/>
              <a:gd name="connsiteX28" fmla="*/ 7038975 w 11496675"/>
              <a:gd name="connsiteY28" fmla="*/ 0 h 390525"/>
              <a:gd name="connsiteX29" fmla="*/ 7286625 w 11496675"/>
              <a:gd name="connsiteY29" fmla="*/ 9525 h 390525"/>
              <a:gd name="connsiteX30" fmla="*/ 7448550 w 11496675"/>
              <a:gd name="connsiteY30" fmla="*/ 38100 h 390525"/>
              <a:gd name="connsiteX31" fmla="*/ 7667625 w 11496675"/>
              <a:gd name="connsiteY31" fmla="*/ 47625 h 390525"/>
              <a:gd name="connsiteX32" fmla="*/ 7829550 w 11496675"/>
              <a:gd name="connsiteY32" fmla="*/ 57150 h 390525"/>
              <a:gd name="connsiteX33" fmla="*/ 7943850 w 11496675"/>
              <a:gd name="connsiteY33" fmla="*/ 76200 h 390525"/>
              <a:gd name="connsiteX34" fmla="*/ 8048625 w 11496675"/>
              <a:gd name="connsiteY34" fmla="*/ 95250 h 390525"/>
              <a:gd name="connsiteX35" fmla="*/ 8086725 w 11496675"/>
              <a:gd name="connsiteY35" fmla="*/ 104775 h 390525"/>
              <a:gd name="connsiteX36" fmla="*/ 8181975 w 11496675"/>
              <a:gd name="connsiteY36" fmla="*/ 104775 h 390525"/>
              <a:gd name="connsiteX37" fmla="*/ 8486775 w 11496675"/>
              <a:gd name="connsiteY37" fmla="*/ 114300 h 390525"/>
              <a:gd name="connsiteX38" fmla="*/ 8667750 w 11496675"/>
              <a:gd name="connsiteY38" fmla="*/ 133350 h 390525"/>
              <a:gd name="connsiteX39" fmla="*/ 8801100 w 11496675"/>
              <a:gd name="connsiteY39" fmla="*/ 142875 h 390525"/>
              <a:gd name="connsiteX40" fmla="*/ 9144000 w 11496675"/>
              <a:gd name="connsiteY40" fmla="*/ 190500 h 390525"/>
              <a:gd name="connsiteX41" fmla="*/ 9248775 w 11496675"/>
              <a:gd name="connsiteY41" fmla="*/ 219075 h 390525"/>
              <a:gd name="connsiteX42" fmla="*/ 9296400 w 11496675"/>
              <a:gd name="connsiteY42" fmla="*/ 228600 h 390525"/>
              <a:gd name="connsiteX43" fmla="*/ 9324975 w 11496675"/>
              <a:gd name="connsiteY43" fmla="*/ 238125 h 390525"/>
              <a:gd name="connsiteX44" fmla="*/ 9382125 w 11496675"/>
              <a:gd name="connsiteY44" fmla="*/ 238125 h 390525"/>
              <a:gd name="connsiteX45" fmla="*/ 9705975 w 11496675"/>
              <a:gd name="connsiteY45" fmla="*/ 285750 h 390525"/>
              <a:gd name="connsiteX46" fmla="*/ 9867900 w 11496675"/>
              <a:gd name="connsiteY46" fmla="*/ 342900 h 390525"/>
              <a:gd name="connsiteX47" fmla="*/ 9906000 w 11496675"/>
              <a:gd name="connsiteY47" fmla="*/ 352425 h 390525"/>
              <a:gd name="connsiteX48" fmla="*/ 9944100 w 11496675"/>
              <a:gd name="connsiteY48" fmla="*/ 361950 h 390525"/>
              <a:gd name="connsiteX49" fmla="*/ 10067925 w 11496675"/>
              <a:gd name="connsiteY49" fmla="*/ 361950 h 390525"/>
              <a:gd name="connsiteX50" fmla="*/ 10191750 w 11496675"/>
              <a:gd name="connsiteY50" fmla="*/ 371475 h 390525"/>
              <a:gd name="connsiteX51" fmla="*/ 10439400 w 11496675"/>
              <a:gd name="connsiteY51" fmla="*/ 371475 h 390525"/>
              <a:gd name="connsiteX52" fmla="*/ 10582275 w 11496675"/>
              <a:gd name="connsiteY52" fmla="*/ 371475 h 390525"/>
              <a:gd name="connsiteX53" fmla="*/ 10744200 w 11496675"/>
              <a:gd name="connsiteY53" fmla="*/ 371475 h 390525"/>
              <a:gd name="connsiteX54" fmla="*/ 10915650 w 11496675"/>
              <a:gd name="connsiteY54" fmla="*/ 381000 h 390525"/>
              <a:gd name="connsiteX55" fmla="*/ 11049000 w 11496675"/>
              <a:gd name="connsiteY55" fmla="*/ 381000 h 390525"/>
              <a:gd name="connsiteX56" fmla="*/ 11163300 w 11496675"/>
              <a:gd name="connsiteY56" fmla="*/ 381000 h 390525"/>
              <a:gd name="connsiteX57" fmla="*/ 11496675 w 11496675"/>
              <a:gd name="connsiteY57" fmla="*/ 390525 h 39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1496675" h="390525">
                <a:moveTo>
                  <a:pt x="0" y="276225"/>
                </a:moveTo>
                <a:lnTo>
                  <a:pt x="0" y="276225"/>
                </a:lnTo>
                <a:cubicBezTo>
                  <a:pt x="28575" y="269875"/>
                  <a:pt x="57327" y="264275"/>
                  <a:pt x="85725" y="257175"/>
                </a:cubicBezTo>
                <a:cubicBezTo>
                  <a:pt x="95465" y="254740"/>
                  <a:pt x="104517" y="249908"/>
                  <a:pt x="114300" y="247650"/>
                </a:cubicBezTo>
                <a:cubicBezTo>
                  <a:pt x="145850" y="240369"/>
                  <a:pt x="178138" y="236453"/>
                  <a:pt x="209550" y="228600"/>
                </a:cubicBezTo>
                <a:cubicBezTo>
                  <a:pt x="328657" y="198823"/>
                  <a:pt x="180572" y="236879"/>
                  <a:pt x="276225" y="209550"/>
                </a:cubicBezTo>
                <a:cubicBezTo>
                  <a:pt x="322435" y="196347"/>
                  <a:pt x="310882" y="202285"/>
                  <a:pt x="361950" y="190500"/>
                </a:cubicBezTo>
                <a:cubicBezTo>
                  <a:pt x="525560" y="152744"/>
                  <a:pt x="346771" y="187226"/>
                  <a:pt x="523875" y="161925"/>
                </a:cubicBezTo>
                <a:cubicBezTo>
                  <a:pt x="539902" y="159635"/>
                  <a:pt x="571500" y="152400"/>
                  <a:pt x="571500" y="152400"/>
                </a:cubicBezTo>
                <a:lnTo>
                  <a:pt x="838200" y="123825"/>
                </a:lnTo>
                <a:lnTo>
                  <a:pt x="1343025" y="85725"/>
                </a:lnTo>
                <a:lnTo>
                  <a:pt x="1695450" y="133350"/>
                </a:lnTo>
                <a:lnTo>
                  <a:pt x="2066925" y="180975"/>
                </a:lnTo>
                <a:lnTo>
                  <a:pt x="2324100" y="190500"/>
                </a:lnTo>
                <a:lnTo>
                  <a:pt x="2714625" y="190500"/>
                </a:lnTo>
                <a:lnTo>
                  <a:pt x="2924175" y="190500"/>
                </a:lnTo>
                <a:lnTo>
                  <a:pt x="3228975" y="200025"/>
                </a:lnTo>
                <a:lnTo>
                  <a:pt x="3609975" y="257175"/>
                </a:lnTo>
                <a:lnTo>
                  <a:pt x="4019550" y="314325"/>
                </a:lnTo>
                <a:lnTo>
                  <a:pt x="4248150" y="333375"/>
                </a:lnTo>
                <a:lnTo>
                  <a:pt x="4724400" y="342900"/>
                </a:lnTo>
                <a:lnTo>
                  <a:pt x="4905375" y="314325"/>
                </a:lnTo>
                <a:lnTo>
                  <a:pt x="5591175" y="209550"/>
                </a:lnTo>
                <a:lnTo>
                  <a:pt x="5886450" y="104775"/>
                </a:lnTo>
                <a:lnTo>
                  <a:pt x="6162675" y="66675"/>
                </a:lnTo>
                <a:lnTo>
                  <a:pt x="6257925" y="66675"/>
                </a:lnTo>
                <a:lnTo>
                  <a:pt x="6400800" y="38100"/>
                </a:lnTo>
                <a:lnTo>
                  <a:pt x="6915150" y="0"/>
                </a:lnTo>
                <a:lnTo>
                  <a:pt x="7038975" y="0"/>
                </a:lnTo>
                <a:lnTo>
                  <a:pt x="7286625" y="9525"/>
                </a:lnTo>
                <a:cubicBezTo>
                  <a:pt x="7396447" y="46132"/>
                  <a:pt x="7342229" y="38100"/>
                  <a:pt x="7448550" y="38100"/>
                </a:cubicBezTo>
                <a:lnTo>
                  <a:pt x="7667625" y="47625"/>
                </a:lnTo>
                <a:cubicBezTo>
                  <a:pt x="7778595" y="59955"/>
                  <a:pt x="7724599" y="57150"/>
                  <a:pt x="7829550" y="57150"/>
                </a:cubicBezTo>
                <a:lnTo>
                  <a:pt x="7943850" y="76200"/>
                </a:lnTo>
                <a:lnTo>
                  <a:pt x="8048625" y="95250"/>
                </a:lnTo>
                <a:cubicBezTo>
                  <a:pt x="8061462" y="97817"/>
                  <a:pt x="8073667" y="103842"/>
                  <a:pt x="8086725" y="104775"/>
                </a:cubicBezTo>
                <a:cubicBezTo>
                  <a:pt x="8118394" y="107037"/>
                  <a:pt x="8150225" y="104775"/>
                  <a:pt x="8181975" y="104775"/>
                </a:cubicBezTo>
                <a:lnTo>
                  <a:pt x="8486775" y="114300"/>
                </a:lnTo>
                <a:cubicBezTo>
                  <a:pt x="8603494" y="140238"/>
                  <a:pt x="8543228" y="133350"/>
                  <a:pt x="8667750" y="133350"/>
                </a:cubicBezTo>
                <a:lnTo>
                  <a:pt x="8801100" y="142875"/>
                </a:lnTo>
                <a:lnTo>
                  <a:pt x="9144000" y="190500"/>
                </a:lnTo>
                <a:cubicBezTo>
                  <a:pt x="9178925" y="200025"/>
                  <a:pt x="9213655" y="210295"/>
                  <a:pt x="9248775" y="219075"/>
                </a:cubicBezTo>
                <a:cubicBezTo>
                  <a:pt x="9264481" y="223002"/>
                  <a:pt x="9280694" y="224673"/>
                  <a:pt x="9296400" y="228600"/>
                </a:cubicBezTo>
                <a:cubicBezTo>
                  <a:pt x="9306140" y="231035"/>
                  <a:pt x="9314996" y="237016"/>
                  <a:pt x="9324975" y="238125"/>
                </a:cubicBezTo>
                <a:cubicBezTo>
                  <a:pt x="9343908" y="240229"/>
                  <a:pt x="9363075" y="238125"/>
                  <a:pt x="9382125" y="238125"/>
                </a:cubicBezTo>
                <a:lnTo>
                  <a:pt x="9705975" y="285750"/>
                </a:lnTo>
                <a:cubicBezTo>
                  <a:pt x="9815625" y="334483"/>
                  <a:pt x="9761364" y="316266"/>
                  <a:pt x="9867900" y="342900"/>
                </a:cubicBezTo>
                <a:lnTo>
                  <a:pt x="9906000" y="352425"/>
                </a:lnTo>
                <a:lnTo>
                  <a:pt x="9944100" y="361950"/>
                </a:lnTo>
                <a:lnTo>
                  <a:pt x="10067925" y="361950"/>
                </a:lnTo>
                <a:cubicBezTo>
                  <a:pt x="10166272" y="372877"/>
                  <a:pt x="10124899" y="371475"/>
                  <a:pt x="10191750" y="371475"/>
                </a:cubicBezTo>
                <a:lnTo>
                  <a:pt x="10439400" y="371475"/>
                </a:lnTo>
                <a:lnTo>
                  <a:pt x="10582275" y="371475"/>
                </a:lnTo>
                <a:lnTo>
                  <a:pt x="10744200" y="371475"/>
                </a:lnTo>
                <a:cubicBezTo>
                  <a:pt x="10864724" y="383527"/>
                  <a:pt x="10807542" y="381000"/>
                  <a:pt x="10915650" y="381000"/>
                </a:cubicBezTo>
                <a:lnTo>
                  <a:pt x="11049000" y="381000"/>
                </a:lnTo>
                <a:lnTo>
                  <a:pt x="11163300" y="381000"/>
                </a:lnTo>
                <a:lnTo>
                  <a:pt x="11496675" y="390525"/>
                </a:ln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95700" y="1943100"/>
            <a:ext cx="180975" cy="33813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24950" y="1943100"/>
            <a:ext cx="180975" cy="33813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81350" y="5324475"/>
            <a:ext cx="1238250" cy="3238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596312" y="5324475"/>
            <a:ext cx="1238250" cy="3238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76675" y="1943100"/>
            <a:ext cx="5248275" cy="21907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9829800" y="3962400"/>
            <a:ext cx="1857375" cy="1676400"/>
          </a:xfrm>
          <a:custGeom>
            <a:avLst/>
            <a:gdLst>
              <a:gd name="connsiteX0" fmla="*/ 0 w 1857375"/>
              <a:gd name="connsiteY0" fmla="*/ 1676400 h 1676400"/>
              <a:gd name="connsiteX1" fmla="*/ 0 w 1857375"/>
              <a:gd name="connsiteY1" fmla="*/ 1676400 h 1676400"/>
              <a:gd name="connsiteX2" fmla="*/ 771525 w 1857375"/>
              <a:gd name="connsiteY2" fmla="*/ 1676400 h 1676400"/>
              <a:gd name="connsiteX3" fmla="*/ 1857375 w 1857375"/>
              <a:gd name="connsiteY3" fmla="*/ 0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7375" h="1676400">
                <a:moveTo>
                  <a:pt x="0" y="1676400"/>
                </a:moveTo>
                <a:lnTo>
                  <a:pt x="0" y="1676400"/>
                </a:lnTo>
                <a:lnTo>
                  <a:pt x="771525" y="1676400"/>
                </a:lnTo>
                <a:lnTo>
                  <a:pt x="1857375" y="0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09600" y="3800475"/>
            <a:ext cx="2581275" cy="1857376"/>
          </a:xfrm>
          <a:custGeom>
            <a:avLst/>
            <a:gdLst>
              <a:gd name="connsiteX0" fmla="*/ 2581275 w 2581275"/>
              <a:gd name="connsiteY0" fmla="*/ 1828800 h 1857376"/>
              <a:gd name="connsiteX1" fmla="*/ 2581275 w 2581275"/>
              <a:gd name="connsiteY1" fmla="*/ 1828800 h 1857376"/>
              <a:gd name="connsiteX2" fmla="*/ 1552575 w 2581275"/>
              <a:gd name="connsiteY2" fmla="*/ 1838325 h 1857376"/>
              <a:gd name="connsiteX3" fmla="*/ 1524000 w 2581275"/>
              <a:gd name="connsiteY3" fmla="*/ 1847850 h 1857376"/>
              <a:gd name="connsiteX4" fmla="*/ 1447800 w 2581275"/>
              <a:gd name="connsiteY4" fmla="*/ 1857375 h 1857376"/>
              <a:gd name="connsiteX5" fmla="*/ 0 w 2581275"/>
              <a:gd name="connsiteY5" fmla="*/ 0 h 1857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81275" h="1857376">
                <a:moveTo>
                  <a:pt x="2581275" y="1828800"/>
                </a:moveTo>
                <a:lnTo>
                  <a:pt x="2581275" y="1828800"/>
                </a:lnTo>
                <a:lnTo>
                  <a:pt x="1552575" y="1838325"/>
                </a:lnTo>
                <a:cubicBezTo>
                  <a:pt x="1542536" y="1838506"/>
                  <a:pt x="1533904" y="1846199"/>
                  <a:pt x="1524000" y="1847850"/>
                </a:cubicBezTo>
                <a:cubicBezTo>
                  <a:pt x="1464746" y="1857726"/>
                  <a:pt x="1406252" y="1857375"/>
                  <a:pt x="1447800" y="1857375"/>
                </a:cubicBezTo>
                <a:lnTo>
                  <a:pt x="0" y="0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419600" y="4219575"/>
            <a:ext cx="4181475" cy="1428750"/>
          </a:xfrm>
          <a:custGeom>
            <a:avLst/>
            <a:gdLst>
              <a:gd name="connsiteX0" fmla="*/ 0 w 4181475"/>
              <a:gd name="connsiteY0" fmla="*/ 1409700 h 1428750"/>
              <a:gd name="connsiteX1" fmla="*/ 752475 w 4181475"/>
              <a:gd name="connsiteY1" fmla="*/ 1409700 h 1428750"/>
              <a:gd name="connsiteX2" fmla="*/ 2057400 w 4181475"/>
              <a:gd name="connsiteY2" fmla="*/ 0 h 1428750"/>
              <a:gd name="connsiteX3" fmla="*/ 3352800 w 4181475"/>
              <a:gd name="connsiteY3" fmla="*/ 1419225 h 1428750"/>
              <a:gd name="connsiteX4" fmla="*/ 4181475 w 4181475"/>
              <a:gd name="connsiteY4" fmla="*/ 1428750 h 14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1475" h="1428750">
                <a:moveTo>
                  <a:pt x="0" y="1409700"/>
                </a:moveTo>
                <a:lnTo>
                  <a:pt x="752475" y="1409700"/>
                </a:lnTo>
                <a:lnTo>
                  <a:pt x="2057400" y="0"/>
                </a:lnTo>
                <a:lnTo>
                  <a:pt x="3352800" y="1419225"/>
                </a:lnTo>
                <a:lnTo>
                  <a:pt x="4181475" y="1428750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81650" y="1578781"/>
            <a:ext cx="1401025" cy="26827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1600" dirty="0" smtClean="0"/>
              <a:t>Finished Grade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5838130" y="2161386"/>
            <a:ext cx="888064" cy="26827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1600" dirty="0" smtClean="0"/>
              <a:t>Subgrade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2066925" y="3428210"/>
            <a:ext cx="1458733" cy="26827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1600" dirty="0" smtClean="0"/>
              <a:t>Existing Ground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2159269" y="5267325"/>
            <a:ext cx="684483" cy="26827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1600" dirty="0" err="1" smtClean="0"/>
              <a:t>OverEx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9890647" y="5314951"/>
            <a:ext cx="684483" cy="26827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1600" dirty="0" err="1" smtClean="0"/>
              <a:t>OverEx</a:t>
            </a:r>
            <a:endParaRPr lang="en-US" sz="1600" dirty="0"/>
          </a:p>
        </p:txBody>
      </p:sp>
      <p:sp>
        <p:nvSpPr>
          <p:cNvPr id="21" name="Rounded Rectangle 20"/>
          <p:cNvSpPr/>
          <p:nvPr/>
        </p:nvSpPr>
        <p:spPr>
          <a:xfrm>
            <a:off x="9829800" y="1895080"/>
            <a:ext cx="1462088" cy="59133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Non Structural Fill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1281112" y="1847060"/>
            <a:ext cx="1462088" cy="591339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Non Structural Fill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347662" y="5905500"/>
            <a:ext cx="11496675" cy="847725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In Trimble Business Center – Existing Grade, Finished Grade and Subgrade is Pretty Clear and Obvious – but how do you tackle </a:t>
            </a:r>
            <a:r>
              <a:rPr lang="en-US" dirty="0" err="1" smtClean="0"/>
              <a:t>Overexcavation</a:t>
            </a:r>
            <a:r>
              <a:rPr lang="en-US" dirty="0" smtClean="0"/>
              <a:t> Surfaces. The trick here is to ensure that your </a:t>
            </a:r>
            <a:r>
              <a:rPr lang="en-US" dirty="0" err="1" smtClean="0"/>
              <a:t>Overexcavation</a:t>
            </a:r>
            <a:r>
              <a:rPr lang="en-US" dirty="0" smtClean="0"/>
              <a:t> Surface has to be 100% below Finished Grade model – so how do we model Finished Grade to achieve this?</a:t>
            </a:r>
            <a:endParaRPr lang="en-US" dirty="0"/>
          </a:p>
        </p:txBody>
      </p:sp>
      <p:sp>
        <p:nvSpPr>
          <p:cNvPr id="27" name="Freeform 26"/>
          <p:cNvSpPr/>
          <p:nvPr/>
        </p:nvSpPr>
        <p:spPr>
          <a:xfrm>
            <a:off x="200025" y="1943100"/>
            <a:ext cx="11782425" cy="2019300"/>
          </a:xfrm>
          <a:custGeom>
            <a:avLst/>
            <a:gdLst>
              <a:gd name="connsiteX0" fmla="*/ 0 w 11782425"/>
              <a:gd name="connsiteY0" fmla="*/ 1905000 h 2019300"/>
              <a:gd name="connsiteX1" fmla="*/ 200025 w 11782425"/>
              <a:gd name="connsiteY1" fmla="*/ 1885950 h 2019300"/>
              <a:gd name="connsiteX2" fmla="*/ 609600 w 11782425"/>
              <a:gd name="connsiteY2" fmla="*/ 1800225 h 2019300"/>
              <a:gd name="connsiteX3" fmla="*/ 1095375 w 11782425"/>
              <a:gd name="connsiteY3" fmla="*/ 1733550 h 2019300"/>
              <a:gd name="connsiteX4" fmla="*/ 1485900 w 11782425"/>
              <a:gd name="connsiteY4" fmla="*/ 1695450 h 2019300"/>
              <a:gd name="connsiteX5" fmla="*/ 2000250 w 11782425"/>
              <a:gd name="connsiteY5" fmla="*/ 1771650 h 2019300"/>
              <a:gd name="connsiteX6" fmla="*/ 2276475 w 11782425"/>
              <a:gd name="connsiteY6" fmla="*/ 1819275 h 2019300"/>
              <a:gd name="connsiteX7" fmla="*/ 2609850 w 11782425"/>
              <a:gd name="connsiteY7" fmla="*/ 1800225 h 2019300"/>
              <a:gd name="connsiteX8" fmla="*/ 3019425 w 11782425"/>
              <a:gd name="connsiteY8" fmla="*/ 1809750 h 2019300"/>
              <a:gd name="connsiteX9" fmla="*/ 3324225 w 11782425"/>
              <a:gd name="connsiteY9" fmla="*/ 1828800 h 2019300"/>
              <a:gd name="connsiteX10" fmla="*/ 3514725 w 11782425"/>
              <a:gd name="connsiteY10" fmla="*/ 1857375 h 2019300"/>
              <a:gd name="connsiteX11" fmla="*/ 3524250 w 11782425"/>
              <a:gd name="connsiteY11" fmla="*/ 0 h 2019300"/>
              <a:gd name="connsiteX12" fmla="*/ 9105900 w 11782425"/>
              <a:gd name="connsiteY12" fmla="*/ 0 h 2019300"/>
              <a:gd name="connsiteX13" fmla="*/ 9086850 w 11782425"/>
              <a:gd name="connsiteY13" fmla="*/ 1800225 h 2019300"/>
              <a:gd name="connsiteX14" fmla="*/ 9334500 w 11782425"/>
              <a:gd name="connsiteY14" fmla="*/ 1809750 h 2019300"/>
              <a:gd name="connsiteX15" fmla="*/ 9572625 w 11782425"/>
              <a:gd name="connsiteY15" fmla="*/ 1866900 h 2019300"/>
              <a:gd name="connsiteX16" fmla="*/ 9772650 w 11782425"/>
              <a:gd name="connsiteY16" fmla="*/ 1885950 h 2019300"/>
              <a:gd name="connsiteX17" fmla="*/ 9953625 w 11782425"/>
              <a:gd name="connsiteY17" fmla="*/ 1943100 h 2019300"/>
              <a:gd name="connsiteX18" fmla="*/ 10134600 w 11782425"/>
              <a:gd name="connsiteY18" fmla="*/ 2000250 h 2019300"/>
              <a:gd name="connsiteX19" fmla="*/ 10420350 w 11782425"/>
              <a:gd name="connsiteY19" fmla="*/ 2000250 h 2019300"/>
              <a:gd name="connsiteX20" fmla="*/ 10858500 w 11782425"/>
              <a:gd name="connsiteY20" fmla="*/ 2000250 h 2019300"/>
              <a:gd name="connsiteX21" fmla="*/ 11258550 w 11782425"/>
              <a:gd name="connsiteY21" fmla="*/ 1990725 h 2019300"/>
              <a:gd name="connsiteX22" fmla="*/ 11782425 w 11782425"/>
              <a:gd name="connsiteY22" fmla="*/ 2019300 h 201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1782425" h="2019300">
                <a:moveTo>
                  <a:pt x="0" y="1905000"/>
                </a:moveTo>
                <a:lnTo>
                  <a:pt x="200025" y="1885950"/>
                </a:lnTo>
                <a:lnTo>
                  <a:pt x="609600" y="1800225"/>
                </a:lnTo>
                <a:lnTo>
                  <a:pt x="1095375" y="1733550"/>
                </a:lnTo>
                <a:lnTo>
                  <a:pt x="1485900" y="1695450"/>
                </a:lnTo>
                <a:lnTo>
                  <a:pt x="2000250" y="1771650"/>
                </a:lnTo>
                <a:lnTo>
                  <a:pt x="2276475" y="1819275"/>
                </a:lnTo>
                <a:lnTo>
                  <a:pt x="2609850" y="1800225"/>
                </a:lnTo>
                <a:lnTo>
                  <a:pt x="3019425" y="1809750"/>
                </a:lnTo>
                <a:lnTo>
                  <a:pt x="3324225" y="1828800"/>
                </a:lnTo>
                <a:lnTo>
                  <a:pt x="3514725" y="1857375"/>
                </a:lnTo>
                <a:lnTo>
                  <a:pt x="3524250" y="0"/>
                </a:lnTo>
                <a:lnTo>
                  <a:pt x="9105900" y="0"/>
                </a:lnTo>
                <a:lnTo>
                  <a:pt x="9086850" y="1800225"/>
                </a:lnTo>
                <a:lnTo>
                  <a:pt x="9334500" y="1809750"/>
                </a:lnTo>
                <a:lnTo>
                  <a:pt x="9572625" y="1866900"/>
                </a:lnTo>
                <a:lnTo>
                  <a:pt x="9772650" y="1885950"/>
                </a:lnTo>
                <a:lnTo>
                  <a:pt x="9953625" y="1943100"/>
                </a:lnTo>
                <a:lnTo>
                  <a:pt x="10134600" y="2000250"/>
                </a:lnTo>
                <a:lnTo>
                  <a:pt x="10420350" y="2000250"/>
                </a:lnTo>
                <a:lnTo>
                  <a:pt x="10858500" y="2000250"/>
                </a:lnTo>
                <a:lnTo>
                  <a:pt x="11258550" y="1990725"/>
                </a:lnTo>
                <a:lnTo>
                  <a:pt x="11782425" y="2019300"/>
                </a:lnTo>
              </a:path>
            </a:pathLst>
          </a:custGeom>
          <a:noFill/>
          <a:ln w="793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5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out the Finished Grade Surface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347662" y="3562350"/>
            <a:ext cx="11496675" cy="390525"/>
          </a:xfrm>
          <a:custGeom>
            <a:avLst/>
            <a:gdLst>
              <a:gd name="connsiteX0" fmla="*/ 0 w 11496675"/>
              <a:gd name="connsiteY0" fmla="*/ 276225 h 390525"/>
              <a:gd name="connsiteX1" fmla="*/ 0 w 11496675"/>
              <a:gd name="connsiteY1" fmla="*/ 276225 h 390525"/>
              <a:gd name="connsiteX2" fmla="*/ 85725 w 11496675"/>
              <a:gd name="connsiteY2" fmla="*/ 257175 h 390525"/>
              <a:gd name="connsiteX3" fmla="*/ 114300 w 11496675"/>
              <a:gd name="connsiteY3" fmla="*/ 247650 h 390525"/>
              <a:gd name="connsiteX4" fmla="*/ 209550 w 11496675"/>
              <a:gd name="connsiteY4" fmla="*/ 228600 h 390525"/>
              <a:gd name="connsiteX5" fmla="*/ 276225 w 11496675"/>
              <a:gd name="connsiteY5" fmla="*/ 209550 h 390525"/>
              <a:gd name="connsiteX6" fmla="*/ 361950 w 11496675"/>
              <a:gd name="connsiteY6" fmla="*/ 190500 h 390525"/>
              <a:gd name="connsiteX7" fmla="*/ 523875 w 11496675"/>
              <a:gd name="connsiteY7" fmla="*/ 161925 h 390525"/>
              <a:gd name="connsiteX8" fmla="*/ 571500 w 11496675"/>
              <a:gd name="connsiteY8" fmla="*/ 152400 h 390525"/>
              <a:gd name="connsiteX9" fmla="*/ 838200 w 11496675"/>
              <a:gd name="connsiteY9" fmla="*/ 123825 h 390525"/>
              <a:gd name="connsiteX10" fmla="*/ 1343025 w 11496675"/>
              <a:gd name="connsiteY10" fmla="*/ 85725 h 390525"/>
              <a:gd name="connsiteX11" fmla="*/ 1695450 w 11496675"/>
              <a:gd name="connsiteY11" fmla="*/ 133350 h 390525"/>
              <a:gd name="connsiteX12" fmla="*/ 2066925 w 11496675"/>
              <a:gd name="connsiteY12" fmla="*/ 180975 h 390525"/>
              <a:gd name="connsiteX13" fmla="*/ 2324100 w 11496675"/>
              <a:gd name="connsiteY13" fmla="*/ 190500 h 390525"/>
              <a:gd name="connsiteX14" fmla="*/ 2714625 w 11496675"/>
              <a:gd name="connsiteY14" fmla="*/ 190500 h 390525"/>
              <a:gd name="connsiteX15" fmla="*/ 2924175 w 11496675"/>
              <a:gd name="connsiteY15" fmla="*/ 190500 h 390525"/>
              <a:gd name="connsiteX16" fmla="*/ 3228975 w 11496675"/>
              <a:gd name="connsiteY16" fmla="*/ 200025 h 390525"/>
              <a:gd name="connsiteX17" fmla="*/ 3609975 w 11496675"/>
              <a:gd name="connsiteY17" fmla="*/ 257175 h 390525"/>
              <a:gd name="connsiteX18" fmla="*/ 4019550 w 11496675"/>
              <a:gd name="connsiteY18" fmla="*/ 314325 h 390525"/>
              <a:gd name="connsiteX19" fmla="*/ 4248150 w 11496675"/>
              <a:gd name="connsiteY19" fmla="*/ 333375 h 390525"/>
              <a:gd name="connsiteX20" fmla="*/ 4724400 w 11496675"/>
              <a:gd name="connsiteY20" fmla="*/ 342900 h 390525"/>
              <a:gd name="connsiteX21" fmla="*/ 4905375 w 11496675"/>
              <a:gd name="connsiteY21" fmla="*/ 314325 h 390525"/>
              <a:gd name="connsiteX22" fmla="*/ 5591175 w 11496675"/>
              <a:gd name="connsiteY22" fmla="*/ 209550 h 390525"/>
              <a:gd name="connsiteX23" fmla="*/ 5886450 w 11496675"/>
              <a:gd name="connsiteY23" fmla="*/ 104775 h 390525"/>
              <a:gd name="connsiteX24" fmla="*/ 6162675 w 11496675"/>
              <a:gd name="connsiteY24" fmla="*/ 66675 h 390525"/>
              <a:gd name="connsiteX25" fmla="*/ 6257925 w 11496675"/>
              <a:gd name="connsiteY25" fmla="*/ 66675 h 390525"/>
              <a:gd name="connsiteX26" fmla="*/ 6400800 w 11496675"/>
              <a:gd name="connsiteY26" fmla="*/ 38100 h 390525"/>
              <a:gd name="connsiteX27" fmla="*/ 6915150 w 11496675"/>
              <a:gd name="connsiteY27" fmla="*/ 0 h 390525"/>
              <a:gd name="connsiteX28" fmla="*/ 7038975 w 11496675"/>
              <a:gd name="connsiteY28" fmla="*/ 0 h 390525"/>
              <a:gd name="connsiteX29" fmla="*/ 7286625 w 11496675"/>
              <a:gd name="connsiteY29" fmla="*/ 9525 h 390525"/>
              <a:gd name="connsiteX30" fmla="*/ 7448550 w 11496675"/>
              <a:gd name="connsiteY30" fmla="*/ 38100 h 390525"/>
              <a:gd name="connsiteX31" fmla="*/ 7667625 w 11496675"/>
              <a:gd name="connsiteY31" fmla="*/ 47625 h 390525"/>
              <a:gd name="connsiteX32" fmla="*/ 7829550 w 11496675"/>
              <a:gd name="connsiteY32" fmla="*/ 57150 h 390525"/>
              <a:gd name="connsiteX33" fmla="*/ 7943850 w 11496675"/>
              <a:gd name="connsiteY33" fmla="*/ 76200 h 390525"/>
              <a:gd name="connsiteX34" fmla="*/ 8048625 w 11496675"/>
              <a:gd name="connsiteY34" fmla="*/ 95250 h 390525"/>
              <a:gd name="connsiteX35" fmla="*/ 8086725 w 11496675"/>
              <a:gd name="connsiteY35" fmla="*/ 104775 h 390525"/>
              <a:gd name="connsiteX36" fmla="*/ 8181975 w 11496675"/>
              <a:gd name="connsiteY36" fmla="*/ 104775 h 390525"/>
              <a:gd name="connsiteX37" fmla="*/ 8486775 w 11496675"/>
              <a:gd name="connsiteY37" fmla="*/ 114300 h 390525"/>
              <a:gd name="connsiteX38" fmla="*/ 8667750 w 11496675"/>
              <a:gd name="connsiteY38" fmla="*/ 133350 h 390525"/>
              <a:gd name="connsiteX39" fmla="*/ 8801100 w 11496675"/>
              <a:gd name="connsiteY39" fmla="*/ 142875 h 390525"/>
              <a:gd name="connsiteX40" fmla="*/ 9144000 w 11496675"/>
              <a:gd name="connsiteY40" fmla="*/ 190500 h 390525"/>
              <a:gd name="connsiteX41" fmla="*/ 9248775 w 11496675"/>
              <a:gd name="connsiteY41" fmla="*/ 219075 h 390525"/>
              <a:gd name="connsiteX42" fmla="*/ 9296400 w 11496675"/>
              <a:gd name="connsiteY42" fmla="*/ 228600 h 390525"/>
              <a:gd name="connsiteX43" fmla="*/ 9324975 w 11496675"/>
              <a:gd name="connsiteY43" fmla="*/ 238125 h 390525"/>
              <a:gd name="connsiteX44" fmla="*/ 9382125 w 11496675"/>
              <a:gd name="connsiteY44" fmla="*/ 238125 h 390525"/>
              <a:gd name="connsiteX45" fmla="*/ 9705975 w 11496675"/>
              <a:gd name="connsiteY45" fmla="*/ 285750 h 390525"/>
              <a:gd name="connsiteX46" fmla="*/ 9867900 w 11496675"/>
              <a:gd name="connsiteY46" fmla="*/ 342900 h 390525"/>
              <a:gd name="connsiteX47" fmla="*/ 9906000 w 11496675"/>
              <a:gd name="connsiteY47" fmla="*/ 352425 h 390525"/>
              <a:gd name="connsiteX48" fmla="*/ 9944100 w 11496675"/>
              <a:gd name="connsiteY48" fmla="*/ 361950 h 390525"/>
              <a:gd name="connsiteX49" fmla="*/ 10067925 w 11496675"/>
              <a:gd name="connsiteY49" fmla="*/ 361950 h 390525"/>
              <a:gd name="connsiteX50" fmla="*/ 10191750 w 11496675"/>
              <a:gd name="connsiteY50" fmla="*/ 371475 h 390525"/>
              <a:gd name="connsiteX51" fmla="*/ 10439400 w 11496675"/>
              <a:gd name="connsiteY51" fmla="*/ 371475 h 390525"/>
              <a:gd name="connsiteX52" fmla="*/ 10582275 w 11496675"/>
              <a:gd name="connsiteY52" fmla="*/ 371475 h 390525"/>
              <a:gd name="connsiteX53" fmla="*/ 10744200 w 11496675"/>
              <a:gd name="connsiteY53" fmla="*/ 371475 h 390525"/>
              <a:gd name="connsiteX54" fmla="*/ 10915650 w 11496675"/>
              <a:gd name="connsiteY54" fmla="*/ 381000 h 390525"/>
              <a:gd name="connsiteX55" fmla="*/ 11049000 w 11496675"/>
              <a:gd name="connsiteY55" fmla="*/ 381000 h 390525"/>
              <a:gd name="connsiteX56" fmla="*/ 11163300 w 11496675"/>
              <a:gd name="connsiteY56" fmla="*/ 381000 h 390525"/>
              <a:gd name="connsiteX57" fmla="*/ 11496675 w 11496675"/>
              <a:gd name="connsiteY57" fmla="*/ 390525 h 39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1496675" h="390525">
                <a:moveTo>
                  <a:pt x="0" y="276225"/>
                </a:moveTo>
                <a:lnTo>
                  <a:pt x="0" y="276225"/>
                </a:lnTo>
                <a:cubicBezTo>
                  <a:pt x="28575" y="269875"/>
                  <a:pt x="57327" y="264275"/>
                  <a:pt x="85725" y="257175"/>
                </a:cubicBezTo>
                <a:cubicBezTo>
                  <a:pt x="95465" y="254740"/>
                  <a:pt x="104517" y="249908"/>
                  <a:pt x="114300" y="247650"/>
                </a:cubicBezTo>
                <a:cubicBezTo>
                  <a:pt x="145850" y="240369"/>
                  <a:pt x="178138" y="236453"/>
                  <a:pt x="209550" y="228600"/>
                </a:cubicBezTo>
                <a:cubicBezTo>
                  <a:pt x="328657" y="198823"/>
                  <a:pt x="180572" y="236879"/>
                  <a:pt x="276225" y="209550"/>
                </a:cubicBezTo>
                <a:cubicBezTo>
                  <a:pt x="322435" y="196347"/>
                  <a:pt x="310882" y="202285"/>
                  <a:pt x="361950" y="190500"/>
                </a:cubicBezTo>
                <a:cubicBezTo>
                  <a:pt x="525560" y="152744"/>
                  <a:pt x="346771" y="187226"/>
                  <a:pt x="523875" y="161925"/>
                </a:cubicBezTo>
                <a:cubicBezTo>
                  <a:pt x="539902" y="159635"/>
                  <a:pt x="571500" y="152400"/>
                  <a:pt x="571500" y="152400"/>
                </a:cubicBezTo>
                <a:lnTo>
                  <a:pt x="838200" y="123825"/>
                </a:lnTo>
                <a:lnTo>
                  <a:pt x="1343025" y="85725"/>
                </a:lnTo>
                <a:lnTo>
                  <a:pt x="1695450" y="133350"/>
                </a:lnTo>
                <a:lnTo>
                  <a:pt x="2066925" y="180975"/>
                </a:lnTo>
                <a:lnTo>
                  <a:pt x="2324100" y="190500"/>
                </a:lnTo>
                <a:lnTo>
                  <a:pt x="2714625" y="190500"/>
                </a:lnTo>
                <a:lnTo>
                  <a:pt x="2924175" y="190500"/>
                </a:lnTo>
                <a:lnTo>
                  <a:pt x="3228975" y="200025"/>
                </a:lnTo>
                <a:lnTo>
                  <a:pt x="3609975" y="257175"/>
                </a:lnTo>
                <a:lnTo>
                  <a:pt x="4019550" y="314325"/>
                </a:lnTo>
                <a:lnTo>
                  <a:pt x="4248150" y="333375"/>
                </a:lnTo>
                <a:lnTo>
                  <a:pt x="4724400" y="342900"/>
                </a:lnTo>
                <a:lnTo>
                  <a:pt x="4905375" y="314325"/>
                </a:lnTo>
                <a:lnTo>
                  <a:pt x="5591175" y="209550"/>
                </a:lnTo>
                <a:lnTo>
                  <a:pt x="5886450" y="104775"/>
                </a:lnTo>
                <a:lnTo>
                  <a:pt x="6162675" y="66675"/>
                </a:lnTo>
                <a:lnTo>
                  <a:pt x="6257925" y="66675"/>
                </a:lnTo>
                <a:lnTo>
                  <a:pt x="6400800" y="38100"/>
                </a:lnTo>
                <a:lnTo>
                  <a:pt x="6915150" y="0"/>
                </a:lnTo>
                <a:lnTo>
                  <a:pt x="7038975" y="0"/>
                </a:lnTo>
                <a:lnTo>
                  <a:pt x="7286625" y="9525"/>
                </a:lnTo>
                <a:cubicBezTo>
                  <a:pt x="7396447" y="46132"/>
                  <a:pt x="7342229" y="38100"/>
                  <a:pt x="7448550" y="38100"/>
                </a:cubicBezTo>
                <a:lnTo>
                  <a:pt x="7667625" y="47625"/>
                </a:lnTo>
                <a:cubicBezTo>
                  <a:pt x="7778595" y="59955"/>
                  <a:pt x="7724599" y="57150"/>
                  <a:pt x="7829550" y="57150"/>
                </a:cubicBezTo>
                <a:lnTo>
                  <a:pt x="7943850" y="76200"/>
                </a:lnTo>
                <a:lnTo>
                  <a:pt x="8048625" y="95250"/>
                </a:lnTo>
                <a:cubicBezTo>
                  <a:pt x="8061462" y="97817"/>
                  <a:pt x="8073667" y="103842"/>
                  <a:pt x="8086725" y="104775"/>
                </a:cubicBezTo>
                <a:cubicBezTo>
                  <a:pt x="8118394" y="107037"/>
                  <a:pt x="8150225" y="104775"/>
                  <a:pt x="8181975" y="104775"/>
                </a:cubicBezTo>
                <a:lnTo>
                  <a:pt x="8486775" y="114300"/>
                </a:lnTo>
                <a:cubicBezTo>
                  <a:pt x="8603494" y="140238"/>
                  <a:pt x="8543228" y="133350"/>
                  <a:pt x="8667750" y="133350"/>
                </a:cubicBezTo>
                <a:lnTo>
                  <a:pt x="8801100" y="142875"/>
                </a:lnTo>
                <a:lnTo>
                  <a:pt x="9144000" y="190500"/>
                </a:lnTo>
                <a:cubicBezTo>
                  <a:pt x="9178925" y="200025"/>
                  <a:pt x="9213655" y="210295"/>
                  <a:pt x="9248775" y="219075"/>
                </a:cubicBezTo>
                <a:cubicBezTo>
                  <a:pt x="9264481" y="223002"/>
                  <a:pt x="9280694" y="224673"/>
                  <a:pt x="9296400" y="228600"/>
                </a:cubicBezTo>
                <a:cubicBezTo>
                  <a:pt x="9306140" y="231035"/>
                  <a:pt x="9314996" y="237016"/>
                  <a:pt x="9324975" y="238125"/>
                </a:cubicBezTo>
                <a:cubicBezTo>
                  <a:pt x="9343908" y="240229"/>
                  <a:pt x="9363075" y="238125"/>
                  <a:pt x="9382125" y="238125"/>
                </a:cubicBezTo>
                <a:lnTo>
                  <a:pt x="9705975" y="285750"/>
                </a:lnTo>
                <a:cubicBezTo>
                  <a:pt x="9815625" y="334483"/>
                  <a:pt x="9761364" y="316266"/>
                  <a:pt x="9867900" y="342900"/>
                </a:cubicBezTo>
                <a:lnTo>
                  <a:pt x="9906000" y="352425"/>
                </a:lnTo>
                <a:lnTo>
                  <a:pt x="9944100" y="361950"/>
                </a:lnTo>
                <a:lnTo>
                  <a:pt x="10067925" y="361950"/>
                </a:lnTo>
                <a:cubicBezTo>
                  <a:pt x="10166272" y="372877"/>
                  <a:pt x="10124899" y="371475"/>
                  <a:pt x="10191750" y="371475"/>
                </a:cubicBezTo>
                <a:lnTo>
                  <a:pt x="10439400" y="371475"/>
                </a:lnTo>
                <a:lnTo>
                  <a:pt x="10582275" y="371475"/>
                </a:lnTo>
                <a:lnTo>
                  <a:pt x="10744200" y="371475"/>
                </a:lnTo>
                <a:cubicBezTo>
                  <a:pt x="10864724" y="383527"/>
                  <a:pt x="10807542" y="381000"/>
                  <a:pt x="10915650" y="381000"/>
                </a:cubicBezTo>
                <a:lnTo>
                  <a:pt x="11049000" y="381000"/>
                </a:lnTo>
                <a:lnTo>
                  <a:pt x="11163300" y="381000"/>
                </a:lnTo>
                <a:lnTo>
                  <a:pt x="11496675" y="390525"/>
                </a:ln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00025" y="1943100"/>
            <a:ext cx="11782425" cy="2019300"/>
          </a:xfrm>
          <a:custGeom>
            <a:avLst/>
            <a:gdLst>
              <a:gd name="connsiteX0" fmla="*/ 0 w 11782425"/>
              <a:gd name="connsiteY0" fmla="*/ 1905000 h 2019300"/>
              <a:gd name="connsiteX1" fmla="*/ 200025 w 11782425"/>
              <a:gd name="connsiteY1" fmla="*/ 1885950 h 2019300"/>
              <a:gd name="connsiteX2" fmla="*/ 609600 w 11782425"/>
              <a:gd name="connsiteY2" fmla="*/ 1800225 h 2019300"/>
              <a:gd name="connsiteX3" fmla="*/ 1095375 w 11782425"/>
              <a:gd name="connsiteY3" fmla="*/ 1733550 h 2019300"/>
              <a:gd name="connsiteX4" fmla="*/ 1485900 w 11782425"/>
              <a:gd name="connsiteY4" fmla="*/ 1695450 h 2019300"/>
              <a:gd name="connsiteX5" fmla="*/ 2000250 w 11782425"/>
              <a:gd name="connsiteY5" fmla="*/ 1771650 h 2019300"/>
              <a:gd name="connsiteX6" fmla="*/ 2276475 w 11782425"/>
              <a:gd name="connsiteY6" fmla="*/ 1819275 h 2019300"/>
              <a:gd name="connsiteX7" fmla="*/ 2609850 w 11782425"/>
              <a:gd name="connsiteY7" fmla="*/ 1800225 h 2019300"/>
              <a:gd name="connsiteX8" fmla="*/ 3019425 w 11782425"/>
              <a:gd name="connsiteY8" fmla="*/ 1809750 h 2019300"/>
              <a:gd name="connsiteX9" fmla="*/ 3324225 w 11782425"/>
              <a:gd name="connsiteY9" fmla="*/ 1828800 h 2019300"/>
              <a:gd name="connsiteX10" fmla="*/ 3514725 w 11782425"/>
              <a:gd name="connsiteY10" fmla="*/ 1857375 h 2019300"/>
              <a:gd name="connsiteX11" fmla="*/ 3524250 w 11782425"/>
              <a:gd name="connsiteY11" fmla="*/ 0 h 2019300"/>
              <a:gd name="connsiteX12" fmla="*/ 9105900 w 11782425"/>
              <a:gd name="connsiteY12" fmla="*/ 0 h 2019300"/>
              <a:gd name="connsiteX13" fmla="*/ 9086850 w 11782425"/>
              <a:gd name="connsiteY13" fmla="*/ 1800225 h 2019300"/>
              <a:gd name="connsiteX14" fmla="*/ 9334500 w 11782425"/>
              <a:gd name="connsiteY14" fmla="*/ 1809750 h 2019300"/>
              <a:gd name="connsiteX15" fmla="*/ 9572625 w 11782425"/>
              <a:gd name="connsiteY15" fmla="*/ 1866900 h 2019300"/>
              <a:gd name="connsiteX16" fmla="*/ 9772650 w 11782425"/>
              <a:gd name="connsiteY16" fmla="*/ 1885950 h 2019300"/>
              <a:gd name="connsiteX17" fmla="*/ 9953625 w 11782425"/>
              <a:gd name="connsiteY17" fmla="*/ 1943100 h 2019300"/>
              <a:gd name="connsiteX18" fmla="*/ 10134600 w 11782425"/>
              <a:gd name="connsiteY18" fmla="*/ 2000250 h 2019300"/>
              <a:gd name="connsiteX19" fmla="*/ 10420350 w 11782425"/>
              <a:gd name="connsiteY19" fmla="*/ 2000250 h 2019300"/>
              <a:gd name="connsiteX20" fmla="*/ 10858500 w 11782425"/>
              <a:gd name="connsiteY20" fmla="*/ 2000250 h 2019300"/>
              <a:gd name="connsiteX21" fmla="*/ 11258550 w 11782425"/>
              <a:gd name="connsiteY21" fmla="*/ 1990725 h 2019300"/>
              <a:gd name="connsiteX22" fmla="*/ 11782425 w 11782425"/>
              <a:gd name="connsiteY22" fmla="*/ 2019300 h 201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1782425" h="2019300">
                <a:moveTo>
                  <a:pt x="0" y="1905000"/>
                </a:moveTo>
                <a:lnTo>
                  <a:pt x="200025" y="1885950"/>
                </a:lnTo>
                <a:lnTo>
                  <a:pt x="609600" y="1800225"/>
                </a:lnTo>
                <a:lnTo>
                  <a:pt x="1095375" y="1733550"/>
                </a:lnTo>
                <a:lnTo>
                  <a:pt x="1485900" y="1695450"/>
                </a:lnTo>
                <a:lnTo>
                  <a:pt x="2000250" y="1771650"/>
                </a:lnTo>
                <a:lnTo>
                  <a:pt x="2276475" y="1819275"/>
                </a:lnTo>
                <a:lnTo>
                  <a:pt x="2609850" y="1800225"/>
                </a:lnTo>
                <a:lnTo>
                  <a:pt x="3019425" y="1809750"/>
                </a:lnTo>
                <a:lnTo>
                  <a:pt x="3324225" y="1828800"/>
                </a:lnTo>
                <a:lnTo>
                  <a:pt x="3514725" y="1857375"/>
                </a:lnTo>
                <a:lnTo>
                  <a:pt x="3524250" y="0"/>
                </a:lnTo>
                <a:lnTo>
                  <a:pt x="9105900" y="0"/>
                </a:lnTo>
                <a:lnTo>
                  <a:pt x="9086850" y="1800225"/>
                </a:lnTo>
                <a:lnTo>
                  <a:pt x="9334500" y="1809750"/>
                </a:lnTo>
                <a:lnTo>
                  <a:pt x="9572625" y="1866900"/>
                </a:lnTo>
                <a:lnTo>
                  <a:pt x="9772650" y="1885950"/>
                </a:lnTo>
                <a:lnTo>
                  <a:pt x="9953625" y="1943100"/>
                </a:lnTo>
                <a:lnTo>
                  <a:pt x="10134600" y="2000250"/>
                </a:lnTo>
                <a:lnTo>
                  <a:pt x="10420350" y="2000250"/>
                </a:lnTo>
                <a:lnTo>
                  <a:pt x="10858500" y="2000250"/>
                </a:lnTo>
                <a:lnTo>
                  <a:pt x="11258550" y="1990725"/>
                </a:lnTo>
                <a:lnTo>
                  <a:pt x="11782425" y="2019300"/>
                </a:lnTo>
              </a:path>
            </a:pathLst>
          </a:custGeom>
          <a:noFill/>
          <a:ln w="793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353175" y="1838325"/>
            <a:ext cx="219075" cy="2000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191625" y="1838325"/>
            <a:ext cx="219075" cy="2000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182100" y="3629025"/>
            <a:ext cx="219075" cy="2000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868150" y="3848100"/>
            <a:ext cx="219075" cy="2000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4775" y="3748087"/>
            <a:ext cx="219075" cy="2000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609975" y="3709987"/>
            <a:ext cx="219075" cy="2000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609975" y="1828800"/>
            <a:ext cx="219075" cy="2000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2651988" y="2716863"/>
            <a:ext cx="1620508" cy="2954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1600" dirty="0" smtClean="0"/>
              <a:t>Surface Tie to EG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7596187" y="3405092"/>
            <a:ext cx="1620508" cy="2954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1600" dirty="0" smtClean="0"/>
              <a:t>Surface Tie to EG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9424987" y="3971925"/>
            <a:ext cx="2454198" cy="2954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1600" dirty="0" smtClean="0"/>
              <a:t>Surface Instruction use EG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751720" y="3848099"/>
            <a:ext cx="2454198" cy="2954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1600" dirty="0" smtClean="0"/>
              <a:t>Surface Instruction use EG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 rot="5400000">
            <a:off x="8649424" y="2710396"/>
            <a:ext cx="1620508" cy="2954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1600" dirty="0" smtClean="0"/>
              <a:t>Surface Tie to EG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7082961" y="1545097"/>
            <a:ext cx="1241815" cy="2954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1600" dirty="0" smtClean="0"/>
              <a:t>Offset / Slope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4339761" y="1533334"/>
            <a:ext cx="1241815" cy="2954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1600" dirty="0" smtClean="0"/>
              <a:t>Offset / Slope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82386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out the Over – Excavation Surface(s)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347662" y="3562350"/>
            <a:ext cx="11496675" cy="390525"/>
          </a:xfrm>
          <a:custGeom>
            <a:avLst/>
            <a:gdLst>
              <a:gd name="connsiteX0" fmla="*/ 0 w 11496675"/>
              <a:gd name="connsiteY0" fmla="*/ 276225 h 390525"/>
              <a:gd name="connsiteX1" fmla="*/ 0 w 11496675"/>
              <a:gd name="connsiteY1" fmla="*/ 276225 h 390525"/>
              <a:gd name="connsiteX2" fmla="*/ 85725 w 11496675"/>
              <a:gd name="connsiteY2" fmla="*/ 257175 h 390525"/>
              <a:gd name="connsiteX3" fmla="*/ 114300 w 11496675"/>
              <a:gd name="connsiteY3" fmla="*/ 247650 h 390525"/>
              <a:gd name="connsiteX4" fmla="*/ 209550 w 11496675"/>
              <a:gd name="connsiteY4" fmla="*/ 228600 h 390525"/>
              <a:gd name="connsiteX5" fmla="*/ 276225 w 11496675"/>
              <a:gd name="connsiteY5" fmla="*/ 209550 h 390525"/>
              <a:gd name="connsiteX6" fmla="*/ 361950 w 11496675"/>
              <a:gd name="connsiteY6" fmla="*/ 190500 h 390525"/>
              <a:gd name="connsiteX7" fmla="*/ 523875 w 11496675"/>
              <a:gd name="connsiteY7" fmla="*/ 161925 h 390525"/>
              <a:gd name="connsiteX8" fmla="*/ 571500 w 11496675"/>
              <a:gd name="connsiteY8" fmla="*/ 152400 h 390525"/>
              <a:gd name="connsiteX9" fmla="*/ 838200 w 11496675"/>
              <a:gd name="connsiteY9" fmla="*/ 123825 h 390525"/>
              <a:gd name="connsiteX10" fmla="*/ 1343025 w 11496675"/>
              <a:gd name="connsiteY10" fmla="*/ 85725 h 390525"/>
              <a:gd name="connsiteX11" fmla="*/ 1695450 w 11496675"/>
              <a:gd name="connsiteY11" fmla="*/ 133350 h 390525"/>
              <a:gd name="connsiteX12" fmla="*/ 2066925 w 11496675"/>
              <a:gd name="connsiteY12" fmla="*/ 180975 h 390525"/>
              <a:gd name="connsiteX13" fmla="*/ 2324100 w 11496675"/>
              <a:gd name="connsiteY13" fmla="*/ 190500 h 390525"/>
              <a:gd name="connsiteX14" fmla="*/ 2714625 w 11496675"/>
              <a:gd name="connsiteY14" fmla="*/ 190500 h 390525"/>
              <a:gd name="connsiteX15" fmla="*/ 2924175 w 11496675"/>
              <a:gd name="connsiteY15" fmla="*/ 190500 h 390525"/>
              <a:gd name="connsiteX16" fmla="*/ 3228975 w 11496675"/>
              <a:gd name="connsiteY16" fmla="*/ 200025 h 390525"/>
              <a:gd name="connsiteX17" fmla="*/ 3609975 w 11496675"/>
              <a:gd name="connsiteY17" fmla="*/ 257175 h 390525"/>
              <a:gd name="connsiteX18" fmla="*/ 4019550 w 11496675"/>
              <a:gd name="connsiteY18" fmla="*/ 314325 h 390525"/>
              <a:gd name="connsiteX19" fmla="*/ 4248150 w 11496675"/>
              <a:gd name="connsiteY19" fmla="*/ 333375 h 390525"/>
              <a:gd name="connsiteX20" fmla="*/ 4724400 w 11496675"/>
              <a:gd name="connsiteY20" fmla="*/ 342900 h 390525"/>
              <a:gd name="connsiteX21" fmla="*/ 4905375 w 11496675"/>
              <a:gd name="connsiteY21" fmla="*/ 314325 h 390525"/>
              <a:gd name="connsiteX22" fmla="*/ 5591175 w 11496675"/>
              <a:gd name="connsiteY22" fmla="*/ 209550 h 390525"/>
              <a:gd name="connsiteX23" fmla="*/ 5886450 w 11496675"/>
              <a:gd name="connsiteY23" fmla="*/ 104775 h 390525"/>
              <a:gd name="connsiteX24" fmla="*/ 6162675 w 11496675"/>
              <a:gd name="connsiteY24" fmla="*/ 66675 h 390525"/>
              <a:gd name="connsiteX25" fmla="*/ 6257925 w 11496675"/>
              <a:gd name="connsiteY25" fmla="*/ 66675 h 390525"/>
              <a:gd name="connsiteX26" fmla="*/ 6400800 w 11496675"/>
              <a:gd name="connsiteY26" fmla="*/ 38100 h 390525"/>
              <a:gd name="connsiteX27" fmla="*/ 6915150 w 11496675"/>
              <a:gd name="connsiteY27" fmla="*/ 0 h 390525"/>
              <a:gd name="connsiteX28" fmla="*/ 7038975 w 11496675"/>
              <a:gd name="connsiteY28" fmla="*/ 0 h 390525"/>
              <a:gd name="connsiteX29" fmla="*/ 7286625 w 11496675"/>
              <a:gd name="connsiteY29" fmla="*/ 9525 h 390525"/>
              <a:gd name="connsiteX30" fmla="*/ 7448550 w 11496675"/>
              <a:gd name="connsiteY30" fmla="*/ 38100 h 390525"/>
              <a:gd name="connsiteX31" fmla="*/ 7667625 w 11496675"/>
              <a:gd name="connsiteY31" fmla="*/ 47625 h 390525"/>
              <a:gd name="connsiteX32" fmla="*/ 7829550 w 11496675"/>
              <a:gd name="connsiteY32" fmla="*/ 57150 h 390525"/>
              <a:gd name="connsiteX33" fmla="*/ 7943850 w 11496675"/>
              <a:gd name="connsiteY33" fmla="*/ 76200 h 390525"/>
              <a:gd name="connsiteX34" fmla="*/ 8048625 w 11496675"/>
              <a:gd name="connsiteY34" fmla="*/ 95250 h 390525"/>
              <a:gd name="connsiteX35" fmla="*/ 8086725 w 11496675"/>
              <a:gd name="connsiteY35" fmla="*/ 104775 h 390525"/>
              <a:gd name="connsiteX36" fmla="*/ 8181975 w 11496675"/>
              <a:gd name="connsiteY36" fmla="*/ 104775 h 390525"/>
              <a:gd name="connsiteX37" fmla="*/ 8486775 w 11496675"/>
              <a:gd name="connsiteY37" fmla="*/ 114300 h 390525"/>
              <a:gd name="connsiteX38" fmla="*/ 8667750 w 11496675"/>
              <a:gd name="connsiteY38" fmla="*/ 133350 h 390525"/>
              <a:gd name="connsiteX39" fmla="*/ 8801100 w 11496675"/>
              <a:gd name="connsiteY39" fmla="*/ 142875 h 390525"/>
              <a:gd name="connsiteX40" fmla="*/ 9144000 w 11496675"/>
              <a:gd name="connsiteY40" fmla="*/ 190500 h 390525"/>
              <a:gd name="connsiteX41" fmla="*/ 9248775 w 11496675"/>
              <a:gd name="connsiteY41" fmla="*/ 219075 h 390525"/>
              <a:gd name="connsiteX42" fmla="*/ 9296400 w 11496675"/>
              <a:gd name="connsiteY42" fmla="*/ 228600 h 390525"/>
              <a:gd name="connsiteX43" fmla="*/ 9324975 w 11496675"/>
              <a:gd name="connsiteY43" fmla="*/ 238125 h 390525"/>
              <a:gd name="connsiteX44" fmla="*/ 9382125 w 11496675"/>
              <a:gd name="connsiteY44" fmla="*/ 238125 h 390525"/>
              <a:gd name="connsiteX45" fmla="*/ 9705975 w 11496675"/>
              <a:gd name="connsiteY45" fmla="*/ 285750 h 390525"/>
              <a:gd name="connsiteX46" fmla="*/ 9867900 w 11496675"/>
              <a:gd name="connsiteY46" fmla="*/ 342900 h 390525"/>
              <a:gd name="connsiteX47" fmla="*/ 9906000 w 11496675"/>
              <a:gd name="connsiteY47" fmla="*/ 352425 h 390525"/>
              <a:gd name="connsiteX48" fmla="*/ 9944100 w 11496675"/>
              <a:gd name="connsiteY48" fmla="*/ 361950 h 390525"/>
              <a:gd name="connsiteX49" fmla="*/ 10067925 w 11496675"/>
              <a:gd name="connsiteY49" fmla="*/ 361950 h 390525"/>
              <a:gd name="connsiteX50" fmla="*/ 10191750 w 11496675"/>
              <a:gd name="connsiteY50" fmla="*/ 371475 h 390525"/>
              <a:gd name="connsiteX51" fmla="*/ 10439400 w 11496675"/>
              <a:gd name="connsiteY51" fmla="*/ 371475 h 390525"/>
              <a:gd name="connsiteX52" fmla="*/ 10582275 w 11496675"/>
              <a:gd name="connsiteY52" fmla="*/ 371475 h 390525"/>
              <a:gd name="connsiteX53" fmla="*/ 10744200 w 11496675"/>
              <a:gd name="connsiteY53" fmla="*/ 371475 h 390525"/>
              <a:gd name="connsiteX54" fmla="*/ 10915650 w 11496675"/>
              <a:gd name="connsiteY54" fmla="*/ 381000 h 390525"/>
              <a:gd name="connsiteX55" fmla="*/ 11049000 w 11496675"/>
              <a:gd name="connsiteY55" fmla="*/ 381000 h 390525"/>
              <a:gd name="connsiteX56" fmla="*/ 11163300 w 11496675"/>
              <a:gd name="connsiteY56" fmla="*/ 381000 h 390525"/>
              <a:gd name="connsiteX57" fmla="*/ 11496675 w 11496675"/>
              <a:gd name="connsiteY57" fmla="*/ 390525 h 39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1496675" h="390525">
                <a:moveTo>
                  <a:pt x="0" y="276225"/>
                </a:moveTo>
                <a:lnTo>
                  <a:pt x="0" y="276225"/>
                </a:lnTo>
                <a:cubicBezTo>
                  <a:pt x="28575" y="269875"/>
                  <a:pt x="57327" y="264275"/>
                  <a:pt x="85725" y="257175"/>
                </a:cubicBezTo>
                <a:cubicBezTo>
                  <a:pt x="95465" y="254740"/>
                  <a:pt x="104517" y="249908"/>
                  <a:pt x="114300" y="247650"/>
                </a:cubicBezTo>
                <a:cubicBezTo>
                  <a:pt x="145850" y="240369"/>
                  <a:pt x="178138" y="236453"/>
                  <a:pt x="209550" y="228600"/>
                </a:cubicBezTo>
                <a:cubicBezTo>
                  <a:pt x="328657" y="198823"/>
                  <a:pt x="180572" y="236879"/>
                  <a:pt x="276225" y="209550"/>
                </a:cubicBezTo>
                <a:cubicBezTo>
                  <a:pt x="322435" y="196347"/>
                  <a:pt x="310882" y="202285"/>
                  <a:pt x="361950" y="190500"/>
                </a:cubicBezTo>
                <a:cubicBezTo>
                  <a:pt x="525560" y="152744"/>
                  <a:pt x="346771" y="187226"/>
                  <a:pt x="523875" y="161925"/>
                </a:cubicBezTo>
                <a:cubicBezTo>
                  <a:pt x="539902" y="159635"/>
                  <a:pt x="571500" y="152400"/>
                  <a:pt x="571500" y="152400"/>
                </a:cubicBezTo>
                <a:lnTo>
                  <a:pt x="838200" y="123825"/>
                </a:lnTo>
                <a:lnTo>
                  <a:pt x="1343025" y="85725"/>
                </a:lnTo>
                <a:lnTo>
                  <a:pt x="1695450" y="133350"/>
                </a:lnTo>
                <a:lnTo>
                  <a:pt x="2066925" y="180975"/>
                </a:lnTo>
                <a:lnTo>
                  <a:pt x="2324100" y="190500"/>
                </a:lnTo>
                <a:lnTo>
                  <a:pt x="2714625" y="190500"/>
                </a:lnTo>
                <a:lnTo>
                  <a:pt x="2924175" y="190500"/>
                </a:lnTo>
                <a:lnTo>
                  <a:pt x="3228975" y="200025"/>
                </a:lnTo>
                <a:lnTo>
                  <a:pt x="3609975" y="257175"/>
                </a:lnTo>
                <a:lnTo>
                  <a:pt x="4019550" y="314325"/>
                </a:lnTo>
                <a:lnTo>
                  <a:pt x="4248150" y="333375"/>
                </a:lnTo>
                <a:lnTo>
                  <a:pt x="4724400" y="342900"/>
                </a:lnTo>
                <a:lnTo>
                  <a:pt x="4905375" y="314325"/>
                </a:lnTo>
                <a:lnTo>
                  <a:pt x="5591175" y="209550"/>
                </a:lnTo>
                <a:lnTo>
                  <a:pt x="5886450" y="104775"/>
                </a:lnTo>
                <a:lnTo>
                  <a:pt x="6162675" y="66675"/>
                </a:lnTo>
                <a:lnTo>
                  <a:pt x="6257925" y="66675"/>
                </a:lnTo>
                <a:lnTo>
                  <a:pt x="6400800" y="38100"/>
                </a:lnTo>
                <a:lnTo>
                  <a:pt x="6915150" y="0"/>
                </a:lnTo>
                <a:lnTo>
                  <a:pt x="7038975" y="0"/>
                </a:lnTo>
                <a:lnTo>
                  <a:pt x="7286625" y="9525"/>
                </a:lnTo>
                <a:cubicBezTo>
                  <a:pt x="7396447" y="46132"/>
                  <a:pt x="7342229" y="38100"/>
                  <a:pt x="7448550" y="38100"/>
                </a:cubicBezTo>
                <a:lnTo>
                  <a:pt x="7667625" y="47625"/>
                </a:lnTo>
                <a:cubicBezTo>
                  <a:pt x="7778595" y="59955"/>
                  <a:pt x="7724599" y="57150"/>
                  <a:pt x="7829550" y="57150"/>
                </a:cubicBezTo>
                <a:lnTo>
                  <a:pt x="7943850" y="76200"/>
                </a:lnTo>
                <a:lnTo>
                  <a:pt x="8048625" y="95250"/>
                </a:lnTo>
                <a:cubicBezTo>
                  <a:pt x="8061462" y="97817"/>
                  <a:pt x="8073667" y="103842"/>
                  <a:pt x="8086725" y="104775"/>
                </a:cubicBezTo>
                <a:cubicBezTo>
                  <a:pt x="8118394" y="107037"/>
                  <a:pt x="8150225" y="104775"/>
                  <a:pt x="8181975" y="104775"/>
                </a:cubicBezTo>
                <a:lnTo>
                  <a:pt x="8486775" y="114300"/>
                </a:lnTo>
                <a:cubicBezTo>
                  <a:pt x="8603494" y="140238"/>
                  <a:pt x="8543228" y="133350"/>
                  <a:pt x="8667750" y="133350"/>
                </a:cubicBezTo>
                <a:lnTo>
                  <a:pt x="8801100" y="142875"/>
                </a:lnTo>
                <a:lnTo>
                  <a:pt x="9144000" y="190500"/>
                </a:lnTo>
                <a:cubicBezTo>
                  <a:pt x="9178925" y="200025"/>
                  <a:pt x="9213655" y="210295"/>
                  <a:pt x="9248775" y="219075"/>
                </a:cubicBezTo>
                <a:cubicBezTo>
                  <a:pt x="9264481" y="223002"/>
                  <a:pt x="9280694" y="224673"/>
                  <a:pt x="9296400" y="228600"/>
                </a:cubicBezTo>
                <a:cubicBezTo>
                  <a:pt x="9306140" y="231035"/>
                  <a:pt x="9314996" y="237016"/>
                  <a:pt x="9324975" y="238125"/>
                </a:cubicBezTo>
                <a:cubicBezTo>
                  <a:pt x="9343908" y="240229"/>
                  <a:pt x="9363075" y="238125"/>
                  <a:pt x="9382125" y="238125"/>
                </a:cubicBezTo>
                <a:lnTo>
                  <a:pt x="9705975" y="285750"/>
                </a:lnTo>
                <a:cubicBezTo>
                  <a:pt x="9815625" y="334483"/>
                  <a:pt x="9761364" y="316266"/>
                  <a:pt x="9867900" y="342900"/>
                </a:cubicBezTo>
                <a:lnTo>
                  <a:pt x="9906000" y="352425"/>
                </a:lnTo>
                <a:lnTo>
                  <a:pt x="9944100" y="361950"/>
                </a:lnTo>
                <a:lnTo>
                  <a:pt x="10067925" y="361950"/>
                </a:lnTo>
                <a:cubicBezTo>
                  <a:pt x="10166272" y="372877"/>
                  <a:pt x="10124899" y="371475"/>
                  <a:pt x="10191750" y="371475"/>
                </a:cubicBezTo>
                <a:lnTo>
                  <a:pt x="10439400" y="371475"/>
                </a:lnTo>
                <a:lnTo>
                  <a:pt x="10582275" y="371475"/>
                </a:lnTo>
                <a:lnTo>
                  <a:pt x="10744200" y="371475"/>
                </a:lnTo>
                <a:cubicBezTo>
                  <a:pt x="10864724" y="383527"/>
                  <a:pt x="10807542" y="381000"/>
                  <a:pt x="10915650" y="381000"/>
                </a:cubicBezTo>
                <a:lnTo>
                  <a:pt x="11049000" y="381000"/>
                </a:lnTo>
                <a:lnTo>
                  <a:pt x="11163300" y="381000"/>
                </a:lnTo>
                <a:lnTo>
                  <a:pt x="11496675" y="390525"/>
                </a:ln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00025" y="1943100"/>
            <a:ext cx="11782425" cy="2019300"/>
          </a:xfrm>
          <a:custGeom>
            <a:avLst/>
            <a:gdLst>
              <a:gd name="connsiteX0" fmla="*/ 0 w 11782425"/>
              <a:gd name="connsiteY0" fmla="*/ 1905000 h 2019300"/>
              <a:gd name="connsiteX1" fmla="*/ 200025 w 11782425"/>
              <a:gd name="connsiteY1" fmla="*/ 1885950 h 2019300"/>
              <a:gd name="connsiteX2" fmla="*/ 609600 w 11782425"/>
              <a:gd name="connsiteY2" fmla="*/ 1800225 h 2019300"/>
              <a:gd name="connsiteX3" fmla="*/ 1095375 w 11782425"/>
              <a:gd name="connsiteY3" fmla="*/ 1733550 h 2019300"/>
              <a:gd name="connsiteX4" fmla="*/ 1485900 w 11782425"/>
              <a:gd name="connsiteY4" fmla="*/ 1695450 h 2019300"/>
              <a:gd name="connsiteX5" fmla="*/ 2000250 w 11782425"/>
              <a:gd name="connsiteY5" fmla="*/ 1771650 h 2019300"/>
              <a:gd name="connsiteX6" fmla="*/ 2276475 w 11782425"/>
              <a:gd name="connsiteY6" fmla="*/ 1819275 h 2019300"/>
              <a:gd name="connsiteX7" fmla="*/ 2609850 w 11782425"/>
              <a:gd name="connsiteY7" fmla="*/ 1800225 h 2019300"/>
              <a:gd name="connsiteX8" fmla="*/ 3019425 w 11782425"/>
              <a:gd name="connsiteY8" fmla="*/ 1809750 h 2019300"/>
              <a:gd name="connsiteX9" fmla="*/ 3324225 w 11782425"/>
              <a:gd name="connsiteY9" fmla="*/ 1828800 h 2019300"/>
              <a:gd name="connsiteX10" fmla="*/ 3514725 w 11782425"/>
              <a:gd name="connsiteY10" fmla="*/ 1857375 h 2019300"/>
              <a:gd name="connsiteX11" fmla="*/ 3524250 w 11782425"/>
              <a:gd name="connsiteY11" fmla="*/ 0 h 2019300"/>
              <a:gd name="connsiteX12" fmla="*/ 9105900 w 11782425"/>
              <a:gd name="connsiteY12" fmla="*/ 0 h 2019300"/>
              <a:gd name="connsiteX13" fmla="*/ 9086850 w 11782425"/>
              <a:gd name="connsiteY13" fmla="*/ 1800225 h 2019300"/>
              <a:gd name="connsiteX14" fmla="*/ 9334500 w 11782425"/>
              <a:gd name="connsiteY14" fmla="*/ 1809750 h 2019300"/>
              <a:gd name="connsiteX15" fmla="*/ 9572625 w 11782425"/>
              <a:gd name="connsiteY15" fmla="*/ 1866900 h 2019300"/>
              <a:gd name="connsiteX16" fmla="*/ 9772650 w 11782425"/>
              <a:gd name="connsiteY16" fmla="*/ 1885950 h 2019300"/>
              <a:gd name="connsiteX17" fmla="*/ 9953625 w 11782425"/>
              <a:gd name="connsiteY17" fmla="*/ 1943100 h 2019300"/>
              <a:gd name="connsiteX18" fmla="*/ 10134600 w 11782425"/>
              <a:gd name="connsiteY18" fmla="*/ 2000250 h 2019300"/>
              <a:gd name="connsiteX19" fmla="*/ 10420350 w 11782425"/>
              <a:gd name="connsiteY19" fmla="*/ 2000250 h 2019300"/>
              <a:gd name="connsiteX20" fmla="*/ 10858500 w 11782425"/>
              <a:gd name="connsiteY20" fmla="*/ 2000250 h 2019300"/>
              <a:gd name="connsiteX21" fmla="*/ 11258550 w 11782425"/>
              <a:gd name="connsiteY21" fmla="*/ 1990725 h 2019300"/>
              <a:gd name="connsiteX22" fmla="*/ 11782425 w 11782425"/>
              <a:gd name="connsiteY22" fmla="*/ 2019300 h 201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1782425" h="2019300">
                <a:moveTo>
                  <a:pt x="0" y="1905000"/>
                </a:moveTo>
                <a:lnTo>
                  <a:pt x="200025" y="1885950"/>
                </a:lnTo>
                <a:lnTo>
                  <a:pt x="609600" y="1800225"/>
                </a:lnTo>
                <a:lnTo>
                  <a:pt x="1095375" y="1733550"/>
                </a:lnTo>
                <a:lnTo>
                  <a:pt x="1485900" y="1695450"/>
                </a:lnTo>
                <a:lnTo>
                  <a:pt x="2000250" y="1771650"/>
                </a:lnTo>
                <a:lnTo>
                  <a:pt x="2276475" y="1819275"/>
                </a:lnTo>
                <a:lnTo>
                  <a:pt x="2609850" y="1800225"/>
                </a:lnTo>
                <a:lnTo>
                  <a:pt x="3019425" y="1809750"/>
                </a:lnTo>
                <a:lnTo>
                  <a:pt x="3324225" y="1828800"/>
                </a:lnTo>
                <a:lnTo>
                  <a:pt x="3514725" y="1857375"/>
                </a:lnTo>
                <a:lnTo>
                  <a:pt x="3524250" y="0"/>
                </a:lnTo>
                <a:lnTo>
                  <a:pt x="9105900" y="0"/>
                </a:lnTo>
                <a:lnTo>
                  <a:pt x="9086850" y="1800225"/>
                </a:lnTo>
                <a:lnTo>
                  <a:pt x="9334500" y="1809750"/>
                </a:lnTo>
                <a:lnTo>
                  <a:pt x="9572625" y="1866900"/>
                </a:lnTo>
                <a:lnTo>
                  <a:pt x="9772650" y="1885950"/>
                </a:lnTo>
                <a:lnTo>
                  <a:pt x="9953625" y="1943100"/>
                </a:lnTo>
                <a:lnTo>
                  <a:pt x="10134600" y="2000250"/>
                </a:lnTo>
                <a:lnTo>
                  <a:pt x="10420350" y="2000250"/>
                </a:lnTo>
                <a:lnTo>
                  <a:pt x="10858500" y="2000250"/>
                </a:lnTo>
                <a:lnTo>
                  <a:pt x="11258550" y="1990725"/>
                </a:lnTo>
                <a:lnTo>
                  <a:pt x="11782425" y="2019300"/>
                </a:lnTo>
              </a:path>
            </a:pathLst>
          </a:custGeom>
          <a:noFill/>
          <a:ln w="793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3714750" y="3810000"/>
            <a:ext cx="9525" cy="23622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286875" y="3781425"/>
            <a:ext cx="9525" cy="23622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466725" y="3867150"/>
            <a:ext cx="3257550" cy="2295525"/>
          </a:xfrm>
          <a:custGeom>
            <a:avLst/>
            <a:gdLst>
              <a:gd name="connsiteX0" fmla="*/ 3257550 w 3257550"/>
              <a:gd name="connsiteY0" fmla="*/ 2295525 h 2295525"/>
              <a:gd name="connsiteX1" fmla="*/ 2066925 w 3257550"/>
              <a:gd name="connsiteY1" fmla="*/ 2295525 h 2295525"/>
              <a:gd name="connsiteX2" fmla="*/ 0 w 3257550"/>
              <a:gd name="connsiteY2" fmla="*/ 0 h 2295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57550" h="2295525">
                <a:moveTo>
                  <a:pt x="3257550" y="2295525"/>
                </a:moveTo>
                <a:lnTo>
                  <a:pt x="2066925" y="2295525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9305925" y="3971925"/>
            <a:ext cx="2552700" cy="2200275"/>
          </a:xfrm>
          <a:custGeom>
            <a:avLst/>
            <a:gdLst>
              <a:gd name="connsiteX0" fmla="*/ 0 w 2552700"/>
              <a:gd name="connsiteY0" fmla="*/ 2181225 h 2200275"/>
              <a:gd name="connsiteX1" fmla="*/ 981075 w 2552700"/>
              <a:gd name="connsiteY1" fmla="*/ 2200275 h 2200275"/>
              <a:gd name="connsiteX2" fmla="*/ 2552700 w 2552700"/>
              <a:gd name="connsiteY2" fmla="*/ 0 h 2200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52700" h="2200275">
                <a:moveTo>
                  <a:pt x="0" y="2181225"/>
                </a:moveTo>
                <a:lnTo>
                  <a:pt x="981075" y="2200275"/>
                </a:lnTo>
                <a:lnTo>
                  <a:pt x="2552700" y="0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724275" y="4457700"/>
            <a:ext cx="5562600" cy="1704975"/>
          </a:xfrm>
          <a:custGeom>
            <a:avLst/>
            <a:gdLst>
              <a:gd name="connsiteX0" fmla="*/ 0 w 5562600"/>
              <a:gd name="connsiteY0" fmla="*/ 1695450 h 1704975"/>
              <a:gd name="connsiteX1" fmla="*/ 1171575 w 5562600"/>
              <a:gd name="connsiteY1" fmla="*/ 1704975 h 1704975"/>
              <a:gd name="connsiteX2" fmla="*/ 2943225 w 5562600"/>
              <a:gd name="connsiteY2" fmla="*/ 0 h 1704975"/>
              <a:gd name="connsiteX3" fmla="*/ 4543425 w 5562600"/>
              <a:gd name="connsiteY3" fmla="*/ 1638300 h 1704975"/>
              <a:gd name="connsiteX4" fmla="*/ 5562600 w 5562600"/>
              <a:gd name="connsiteY4" fmla="*/ 1695450 h 1704975"/>
              <a:gd name="connsiteX0" fmla="*/ 0 w 5562600"/>
              <a:gd name="connsiteY0" fmla="*/ 1695450 h 1704975"/>
              <a:gd name="connsiteX1" fmla="*/ 1171575 w 5562600"/>
              <a:gd name="connsiteY1" fmla="*/ 1704975 h 1704975"/>
              <a:gd name="connsiteX2" fmla="*/ 2943225 w 5562600"/>
              <a:gd name="connsiteY2" fmla="*/ 0 h 1704975"/>
              <a:gd name="connsiteX3" fmla="*/ 4543425 w 5562600"/>
              <a:gd name="connsiteY3" fmla="*/ 1685925 h 1704975"/>
              <a:gd name="connsiteX4" fmla="*/ 5562600 w 5562600"/>
              <a:gd name="connsiteY4" fmla="*/ 1695450 h 1704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62600" h="1704975">
                <a:moveTo>
                  <a:pt x="0" y="1695450"/>
                </a:moveTo>
                <a:lnTo>
                  <a:pt x="1171575" y="1704975"/>
                </a:lnTo>
                <a:lnTo>
                  <a:pt x="2943225" y="0"/>
                </a:lnTo>
                <a:lnTo>
                  <a:pt x="4543425" y="1685925"/>
                </a:lnTo>
                <a:lnTo>
                  <a:pt x="5562600" y="1695450"/>
                </a:lnTo>
              </a:path>
            </a:pathLst>
          </a:custGeom>
          <a:noFill/>
          <a:ln w="3492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3087534" y="4828385"/>
            <a:ext cx="1560812" cy="26827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1600" dirty="0" smtClean="0"/>
              <a:t>Offset / Elevation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 rot="5400000">
            <a:off x="8353280" y="4874724"/>
            <a:ext cx="1560812" cy="26827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1600" dirty="0" smtClean="0"/>
              <a:t>Offset / Elevation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8525519" y="6257778"/>
            <a:ext cx="1560812" cy="26827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1600" dirty="0" smtClean="0"/>
              <a:t>Offset / Elevation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 rot="18376449">
            <a:off x="10255670" y="4959937"/>
            <a:ext cx="989053" cy="26827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1600" dirty="0" smtClean="0"/>
              <a:t>Side Slope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 rot="2913667">
            <a:off x="1289338" y="4821961"/>
            <a:ext cx="989053" cy="26827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1600" dirty="0" smtClean="0"/>
              <a:t>Side Slope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2934344" y="6229350"/>
            <a:ext cx="1560812" cy="26827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1600" dirty="0" smtClean="0"/>
              <a:t>Offset / Elevation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 rot="2786628">
            <a:off x="6959407" y="4973941"/>
            <a:ext cx="1218282" cy="26827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1600" dirty="0" smtClean="0"/>
              <a:t>Slope / Slope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 rot="18966552">
            <a:off x="5055861" y="4975950"/>
            <a:ext cx="1218282" cy="26827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1600" dirty="0" smtClean="0"/>
              <a:t>Slope / Slope</a:t>
            </a:r>
            <a:endParaRPr lang="en-US" sz="1600" dirty="0"/>
          </a:p>
        </p:txBody>
      </p:sp>
      <p:sp>
        <p:nvSpPr>
          <p:cNvPr id="22" name="Rounded Rectangular Callout 21"/>
          <p:cNvSpPr/>
          <p:nvPr/>
        </p:nvSpPr>
        <p:spPr>
          <a:xfrm>
            <a:off x="481013" y="5680845"/>
            <a:ext cx="1409700" cy="947884"/>
          </a:xfrm>
          <a:prstGeom prst="wedgeRoundRectCallout">
            <a:avLst>
              <a:gd name="adj1" fmla="val 105518"/>
              <a:gd name="adj2" fmla="val -92250"/>
              <a:gd name="adj3" fmla="val 1666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Material Above</a:t>
            </a:r>
          </a:p>
          <a:p>
            <a:pPr algn="ctr"/>
            <a:r>
              <a:rPr lang="en-US" dirty="0" smtClean="0"/>
              <a:t>NSF</a:t>
            </a:r>
            <a:endParaRPr lang="en-US" dirty="0"/>
          </a:p>
        </p:txBody>
      </p:sp>
      <p:sp>
        <p:nvSpPr>
          <p:cNvPr id="23" name="Rounded Rectangular Callout 22"/>
          <p:cNvSpPr/>
          <p:nvPr/>
        </p:nvSpPr>
        <p:spPr>
          <a:xfrm>
            <a:off x="10658475" y="5725750"/>
            <a:ext cx="1409700" cy="947884"/>
          </a:xfrm>
          <a:prstGeom prst="wedgeRoundRectCallout">
            <a:avLst>
              <a:gd name="adj1" fmla="val -114076"/>
              <a:gd name="adj2" fmla="val -82201"/>
              <a:gd name="adj3" fmla="val 1666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Material Above</a:t>
            </a:r>
          </a:p>
          <a:p>
            <a:pPr algn="ctr"/>
            <a:r>
              <a:rPr lang="en-US" dirty="0" smtClean="0"/>
              <a:t>NSF</a:t>
            </a:r>
            <a:endParaRPr lang="en-US" dirty="0"/>
          </a:p>
        </p:txBody>
      </p:sp>
      <p:sp>
        <p:nvSpPr>
          <p:cNvPr id="24" name="Rounded Rectangular Callout 23"/>
          <p:cNvSpPr/>
          <p:nvPr/>
        </p:nvSpPr>
        <p:spPr>
          <a:xfrm>
            <a:off x="5949160" y="5281466"/>
            <a:ext cx="1409700" cy="947884"/>
          </a:xfrm>
          <a:prstGeom prst="wedgeRoundRectCallout">
            <a:avLst>
              <a:gd name="adj1" fmla="val -3266"/>
              <a:gd name="adj2" fmla="val -181683"/>
              <a:gd name="adj3" fmla="val 1666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Material Above</a:t>
            </a:r>
          </a:p>
          <a:p>
            <a:pPr algn="ctr"/>
            <a:r>
              <a:rPr lang="en-US" dirty="0" smtClean="0"/>
              <a:t>SF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526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Let’s Take A Look At This Example Road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17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0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Coordinate Scroll</a:t>
            </a:r>
          </a:p>
          <a:p>
            <a:pPr lvl="1"/>
            <a:r>
              <a:rPr lang="en-US" dirty="0" smtClean="0"/>
              <a:t>End Section Areas and Materials Applied</a:t>
            </a:r>
          </a:p>
          <a:p>
            <a:r>
              <a:rPr lang="en-US" dirty="0" smtClean="0"/>
              <a:t>Material Above Trick</a:t>
            </a:r>
          </a:p>
          <a:p>
            <a:pPr lvl="1"/>
            <a:r>
              <a:rPr lang="en-US" dirty="0" smtClean="0"/>
              <a:t>Default Subgrade Issue at Station ~1146.70</a:t>
            </a:r>
          </a:p>
          <a:p>
            <a:pPr lvl="1"/>
            <a:r>
              <a:rPr lang="en-US" dirty="0" smtClean="0"/>
              <a:t>Change Material Above 2 center Overex sections to Undefined to correct problem</a:t>
            </a:r>
          </a:p>
          <a:p>
            <a:r>
              <a:rPr lang="en-US" dirty="0" smtClean="0"/>
              <a:t>Define Surface Areas in the Template</a:t>
            </a:r>
          </a:p>
          <a:p>
            <a:pPr lvl="1"/>
            <a:r>
              <a:rPr lang="en-US" dirty="0" smtClean="0"/>
              <a:t>MSE Wall Surface Areas</a:t>
            </a:r>
          </a:p>
          <a:p>
            <a:pPr lvl="1"/>
            <a:r>
              <a:rPr lang="en-US" dirty="0" smtClean="0"/>
              <a:t>Overex Surface Areas</a:t>
            </a:r>
          </a:p>
          <a:p>
            <a:r>
              <a:rPr lang="en-US" dirty="0" smtClean="0"/>
              <a:t>Corridor Surface Model – To Show MSE Wall Areas</a:t>
            </a:r>
          </a:p>
          <a:p>
            <a:r>
              <a:rPr lang="en-US" dirty="0" smtClean="0"/>
              <a:t>Surface Instruction – From and To Node – Explain how that works for the two EG Surface Instructions</a:t>
            </a:r>
          </a:p>
          <a:p>
            <a:r>
              <a:rPr lang="en-US" dirty="0" smtClean="0"/>
              <a:t>0.8 x MSE Wall Height defines the Width of the excavation – How to solve for that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Neat Tips in This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47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Hopefully in this session you will have learned a number of “new methods” to model some of the more complex scenarios in road construction</a:t>
            </a:r>
          </a:p>
          <a:p>
            <a:r>
              <a:rPr lang="en-US" dirty="0" smtClean="0"/>
              <a:t>The TBC Road Calculation engine is tremendously powerful, and can help you to compute many complex scenarios</a:t>
            </a:r>
          </a:p>
          <a:p>
            <a:r>
              <a:rPr lang="en-US" dirty="0" smtClean="0"/>
              <a:t>Use the TBC engine to compute volumes and surface areas for estimating purposes and to build models for machine control / site positioning purposes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916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How To Learn More In Future</a:t>
            </a:r>
          </a:p>
          <a:p>
            <a:r>
              <a:rPr lang="en-US" sz="3600" dirty="0" smtClean="0"/>
              <a:t>Trimble Community Forum &amp; Trimble Library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78840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3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Join the Trimble Library</a:t>
            </a:r>
          </a:p>
          <a:p>
            <a:pPr lvl="1"/>
            <a:r>
              <a:rPr lang="en-US" dirty="0" smtClean="0"/>
              <a:t>Free and Low Cost Video Library of Training Materials</a:t>
            </a:r>
          </a:p>
          <a:p>
            <a:pPr lvl="1"/>
            <a:r>
              <a:rPr lang="en-US" dirty="0" smtClean="0"/>
              <a:t>From a few $$$ to $50 for an entire training course</a:t>
            </a:r>
          </a:p>
          <a:p>
            <a:endParaRPr lang="en-US" dirty="0" smtClean="0"/>
          </a:p>
          <a:p>
            <a:r>
              <a:rPr lang="en-US" dirty="0" smtClean="0"/>
              <a:t>Join the Trimble Business Center Community Forum</a:t>
            </a:r>
          </a:p>
          <a:p>
            <a:pPr lvl="1"/>
            <a:r>
              <a:rPr lang="en-US" dirty="0" smtClean="0"/>
              <a:t>Free downloads of Project templates, Drafting Templates</a:t>
            </a:r>
          </a:p>
          <a:p>
            <a:pPr lvl="1"/>
            <a:r>
              <a:rPr lang="en-US" dirty="0" smtClean="0"/>
              <a:t>Free Support and Advice</a:t>
            </a:r>
          </a:p>
          <a:p>
            <a:pPr lvl="1"/>
            <a:r>
              <a:rPr lang="en-US" dirty="0" smtClean="0"/>
              <a:t>Give us your product improvement ideas</a:t>
            </a:r>
          </a:p>
          <a:p>
            <a:pPr lvl="1"/>
            <a:r>
              <a:rPr lang="en-US" dirty="0" smtClean="0"/>
              <a:t>www.Community.Trimble.com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Helping Yourself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27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0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This session will take a deep dive into </a:t>
            </a:r>
            <a:r>
              <a:rPr lang="en-US" dirty="0" smtClean="0"/>
              <a:t>Trimble Business Center road </a:t>
            </a:r>
            <a:r>
              <a:rPr lang="en-US" dirty="0"/>
              <a:t>and corridor modeling tools, and demonstrate advanced use cases and concepts. </a:t>
            </a:r>
            <a:endParaRPr lang="en-US" dirty="0" smtClean="0"/>
          </a:p>
          <a:p>
            <a:r>
              <a:rPr lang="en-US" dirty="0" smtClean="0"/>
              <a:t>Have </a:t>
            </a:r>
            <a:r>
              <a:rPr lang="en-US" dirty="0"/>
              <a:t>you ever wondered </a:t>
            </a:r>
            <a:endParaRPr lang="en-US" dirty="0" smtClean="0"/>
          </a:p>
          <a:p>
            <a:pPr lvl="1"/>
            <a:r>
              <a:rPr lang="en-US" dirty="0" smtClean="0"/>
              <a:t>How </a:t>
            </a:r>
            <a:r>
              <a:rPr lang="en-US" dirty="0"/>
              <a:t>Conditional Instructions can be used? </a:t>
            </a:r>
            <a:endParaRPr lang="en-US" dirty="0" smtClean="0"/>
          </a:p>
          <a:p>
            <a:pPr lvl="1"/>
            <a:r>
              <a:rPr lang="en-US" dirty="0" smtClean="0"/>
              <a:t>How </a:t>
            </a:r>
            <a:r>
              <a:rPr lang="en-US" dirty="0"/>
              <a:t>to start and stop template elements at specific </a:t>
            </a:r>
            <a:r>
              <a:rPr lang="en-US" dirty="0" smtClean="0"/>
              <a:t>stations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to measure surface areas as well as material volumes in a Corridor Earthworks Report? </a:t>
            </a:r>
            <a:endParaRPr lang="en-US" dirty="0" smtClean="0"/>
          </a:p>
          <a:p>
            <a:pPr lvl="1"/>
            <a:r>
              <a:rPr lang="en-US" dirty="0" smtClean="0"/>
              <a:t>How </a:t>
            </a:r>
            <a:r>
              <a:rPr lang="en-US" dirty="0"/>
              <a:t>to model MSE Walls and structural / non structural excavation quantities? </a:t>
            </a:r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/>
              <a:t>of these questions and more will be addressed with practical use cases.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will also be time for advanced question and answers so come prepared with your model building or takeoff </a:t>
            </a: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929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2135549"/>
            <a:ext cx="12192001" cy="1672520"/>
          </a:xfrm>
        </p:spPr>
        <p:txBody>
          <a:bodyPr/>
          <a:lstStyle/>
          <a:p>
            <a:r>
              <a:rPr lang="en-US" dirty="0" smtClean="0"/>
              <a:t>Questions?</a:t>
            </a:r>
          </a:p>
          <a:p>
            <a:r>
              <a:rPr lang="en-US" dirty="0" smtClean="0"/>
              <a:t>Thank You</a:t>
            </a:r>
          </a:p>
          <a:p>
            <a:r>
              <a:rPr lang="en-US" dirty="0" smtClean="0"/>
              <a:t>alan_sharp@trimble.com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35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/>
              <a:t>Conditional Template Instructions within a corridor </a:t>
            </a:r>
            <a:r>
              <a:rPr lang="en-US" dirty="0" smtClean="0"/>
              <a:t>model</a:t>
            </a:r>
          </a:p>
          <a:p>
            <a:r>
              <a:rPr lang="en-US" dirty="0" smtClean="0"/>
              <a:t>Model over-excavation </a:t>
            </a:r>
            <a:r>
              <a:rPr lang="en-US" dirty="0"/>
              <a:t>areas for a corridor </a:t>
            </a:r>
            <a:r>
              <a:rPr lang="en-US" dirty="0" smtClean="0"/>
              <a:t>model</a:t>
            </a:r>
          </a:p>
          <a:p>
            <a:r>
              <a:rPr lang="en-US" dirty="0" smtClean="0"/>
              <a:t>Increase </a:t>
            </a:r>
            <a:r>
              <a:rPr lang="en-US" dirty="0"/>
              <a:t>productivity with advanced corridor modeling skills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567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 smtClean="0"/>
              <a:t>Who in the room is new to Business Center – HCE / Trimble Business Center Corridor modeling?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Question As A Starting 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710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Let’s Get Going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233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The Use Of ? (Undefined) </a:t>
            </a:r>
            <a:r>
              <a:rPr lang="en-US" dirty="0" smtClean="0"/>
              <a:t>and Previous and Specific Node in Template Instruction </a:t>
            </a:r>
            <a:r>
              <a:rPr lang="en-US" dirty="0" smtClean="0"/>
              <a:t>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966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30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US" sz="2900" b="1" dirty="0"/>
              <a:t>Previous Node</a:t>
            </a:r>
          </a:p>
          <a:p>
            <a:pPr>
              <a:lnSpc>
                <a:spcPct val="70000"/>
              </a:lnSpc>
            </a:pPr>
            <a:r>
              <a:rPr lang="en-US" sz="2900" dirty="0"/>
              <a:t>Shape will always be created – connected to the last node that was created</a:t>
            </a:r>
          </a:p>
          <a:p>
            <a:pPr>
              <a:lnSpc>
                <a:spcPct val="70000"/>
              </a:lnSpc>
            </a:pPr>
            <a:r>
              <a:rPr lang="en-US" sz="2900" dirty="0"/>
              <a:t>Previous Node may vary along the corridor depending on the template</a:t>
            </a:r>
          </a:p>
          <a:p>
            <a:pPr>
              <a:lnSpc>
                <a:spcPct val="70000"/>
              </a:lnSpc>
            </a:pPr>
            <a:r>
              <a:rPr lang="en-US" sz="2900" dirty="0"/>
              <a:t>May not always give you what you wanted!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8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Specific Node</a:t>
            </a:r>
          </a:p>
          <a:p>
            <a:r>
              <a:rPr lang="en-US" dirty="0" smtClean="0"/>
              <a:t>Shape will only be created where the specified node was created before it</a:t>
            </a:r>
          </a:p>
          <a:p>
            <a:r>
              <a:rPr lang="en-US" dirty="0" smtClean="0"/>
              <a:t>Node may stop and start along the corridor depending on the template</a:t>
            </a:r>
          </a:p>
          <a:p>
            <a:r>
              <a:rPr lang="en-US" dirty="0" smtClean="0"/>
              <a:t>Can be used to define groups of shapes that go together (start and stop together) based on a specific seed node in the template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Node Use Cases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798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Tables for Offsets, Slopes and Elevations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" y="1885950"/>
            <a:ext cx="10858500" cy="95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3400" y="2486025"/>
            <a:ext cx="10858500" cy="9525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23" idx="0"/>
          </p:cNvCxnSpPr>
          <p:nvPr/>
        </p:nvCxnSpPr>
        <p:spPr>
          <a:xfrm flipV="1">
            <a:off x="3343275" y="3181350"/>
            <a:ext cx="1585912" cy="9525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800225" y="2486025"/>
            <a:ext cx="1543050" cy="695325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8820150" y="2495550"/>
            <a:ext cx="1495425" cy="68580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10175" y="3467100"/>
            <a:ext cx="0" cy="2105025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210300" y="3467100"/>
            <a:ext cx="0" cy="2105025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rc 22"/>
          <p:cNvSpPr/>
          <p:nvPr/>
        </p:nvSpPr>
        <p:spPr>
          <a:xfrm>
            <a:off x="4648200" y="3181350"/>
            <a:ext cx="561975" cy="571500"/>
          </a:xfrm>
          <a:prstGeom prst="arc">
            <a:avLst/>
          </a:prstGeom>
          <a:ln w="349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flipH="1">
            <a:off x="6210299" y="3190875"/>
            <a:ext cx="466725" cy="571500"/>
          </a:xfrm>
          <a:prstGeom prst="arc">
            <a:avLst/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>
            <a:stCxn id="25" idx="0"/>
          </p:cNvCxnSpPr>
          <p:nvPr/>
        </p:nvCxnSpPr>
        <p:spPr>
          <a:xfrm flipV="1">
            <a:off x="6443662" y="3181350"/>
            <a:ext cx="2376488" cy="9525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3" idx="0"/>
          </p:cNvCxnSpPr>
          <p:nvPr/>
        </p:nvCxnSpPr>
        <p:spPr>
          <a:xfrm>
            <a:off x="4929187" y="3181350"/>
            <a:ext cx="1543050" cy="0"/>
          </a:xfrm>
          <a:prstGeom prst="line">
            <a:avLst/>
          </a:prstGeom>
          <a:ln w="2857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3" idx="0"/>
          </p:cNvCxnSpPr>
          <p:nvPr/>
        </p:nvCxnSpPr>
        <p:spPr>
          <a:xfrm flipV="1">
            <a:off x="4929187" y="2495550"/>
            <a:ext cx="4763" cy="6858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6472237" y="2495550"/>
            <a:ext cx="0" cy="685801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33400" y="2007408"/>
            <a:ext cx="954172" cy="26827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1600" dirty="0" smtClean="0">
                <a:solidFill>
                  <a:schemeClr val="bg1"/>
                </a:solidFill>
              </a:rPr>
              <a:t>12’ @ -2%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76498" y="2647159"/>
            <a:ext cx="954172" cy="26827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1600" dirty="0" smtClean="0">
                <a:solidFill>
                  <a:schemeClr val="bg1"/>
                </a:solidFill>
              </a:rPr>
              <a:t>12’ @ -2%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278645" y="2684523"/>
            <a:ext cx="954172" cy="26827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1600" dirty="0" smtClean="0">
                <a:solidFill>
                  <a:schemeClr val="bg1"/>
                </a:solidFill>
              </a:rPr>
              <a:t>12’ @ -2%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838489" y="2008986"/>
            <a:ext cx="954172" cy="26827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1600" dirty="0" smtClean="0">
                <a:solidFill>
                  <a:schemeClr val="bg1"/>
                </a:solidFill>
              </a:rPr>
              <a:t>12’ @ -2%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02567" y="6104735"/>
            <a:ext cx="461665" cy="26827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1600" dirty="0" smtClean="0">
                <a:solidFill>
                  <a:schemeClr val="bg1"/>
                </a:solidFill>
              </a:rPr>
              <a:t>0+00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533400" y="1885950"/>
            <a:ext cx="0" cy="4010025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588442" y="6095210"/>
            <a:ext cx="461665" cy="26827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1600" dirty="0" smtClean="0">
                <a:solidFill>
                  <a:schemeClr val="bg1"/>
                </a:solidFill>
              </a:rPr>
              <a:t>0+50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1819275" y="1876425"/>
            <a:ext cx="0" cy="4010025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112442" y="6090447"/>
            <a:ext cx="461665" cy="26827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1600" dirty="0" smtClean="0">
                <a:solidFill>
                  <a:schemeClr val="bg1"/>
                </a:solidFill>
              </a:rPr>
              <a:t>1+30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3343275" y="1871662"/>
            <a:ext cx="0" cy="4010025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698354" y="6090447"/>
            <a:ext cx="461665" cy="26827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1600" dirty="0">
                <a:solidFill>
                  <a:schemeClr val="bg1"/>
                </a:solidFill>
              </a:rPr>
              <a:t>2</a:t>
            </a:r>
            <a:r>
              <a:rPr lang="en-US" sz="1600" dirty="0" smtClean="0">
                <a:solidFill>
                  <a:schemeClr val="bg1"/>
                </a:solidFill>
              </a:rPr>
              <a:t>+30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4929187" y="1871662"/>
            <a:ext cx="0" cy="4010025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241404" y="6104734"/>
            <a:ext cx="461665" cy="26827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1600" dirty="0" smtClean="0">
                <a:solidFill>
                  <a:schemeClr val="bg1"/>
                </a:solidFill>
              </a:rPr>
              <a:t>2+80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>
            <a:off x="6472237" y="1885949"/>
            <a:ext cx="0" cy="4010025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8589317" y="6104734"/>
            <a:ext cx="461665" cy="26827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1600" dirty="0">
                <a:solidFill>
                  <a:schemeClr val="bg1"/>
                </a:solidFill>
              </a:rPr>
              <a:t>3</a:t>
            </a:r>
            <a:r>
              <a:rPr lang="en-US" sz="1600" dirty="0" smtClean="0">
                <a:solidFill>
                  <a:schemeClr val="bg1"/>
                </a:solidFill>
              </a:rPr>
              <a:t>+80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>
            <a:off x="8820150" y="1885949"/>
            <a:ext cx="0" cy="4010025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0084742" y="6114260"/>
            <a:ext cx="461665" cy="26827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1600" dirty="0" smtClean="0">
                <a:solidFill>
                  <a:schemeClr val="bg1"/>
                </a:solidFill>
              </a:rPr>
              <a:t>4+60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10315575" y="1895475"/>
            <a:ext cx="0" cy="4010025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1139784" y="6127362"/>
            <a:ext cx="461665" cy="26827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1600" dirty="0" smtClean="0">
                <a:solidFill>
                  <a:schemeClr val="bg1"/>
                </a:solidFill>
              </a:rPr>
              <a:t>5+10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11370617" y="1908577"/>
            <a:ext cx="0" cy="4010025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ounded Rectangular Callout 66"/>
          <p:cNvSpPr/>
          <p:nvPr/>
        </p:nvSpPr>
        <p:spPr>
          <a:xfrm>
            <a:off x="7648575" y="1200149"/>
            <a:ext cx="1619250" cy="295276"/>
          </a:xfrm>
          <a:prstGeom prst="wedgeRoundRectCallout">
            <a:avLst>
              <a:gd name="adj1" fmla="val -20833"/>
              <a:gd name="adj2" fmla="val 179395"/>
              <a:gd name="adj3" fmla="val 16667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HAL</a:t>
            </a:r>
            <a:endParaRPr lang="en-US" dirty="0"/>
          </a:p>
        </p:txBody>
      </p:sp>
      <p:sp>
        <p:nvSpPr>
          <p:cNvPr id="68" name="Rounded Rectangular Callout 67"/>
          <p:cNvSpPr/>
          <p:nvPr/>
        </p:nvSpPr>
        <p:spPr>
          <a:xfrm>
            <a:off x="5137901" y="2033586"/>
            <a:ext cx="1619250" cy="295276"/>
          </a:xfrm>
          <a:prstGeom prst="wedgeRoundRectCallout">
            <a:avLst>
              <a:gd name="adj1" fmla="val -24362"/>
              <a:gd name="adj2" fmla="val 108427"/>
              <a:gd name="adj3" fmla="val 16667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EOPR</a:t>
            </a:r>
            <a:endParaRPr lang="en-US" dirty="0"/>
          </a:p>
        </p:txBody>
      </p:sp>
      <p:sp>
        <p:nvSpPr>
          <p:cNvPr id="69" name="Rounded Rectangular Callout 68"/>
          <p:cNvSpPr/>
          <p:nvPr/>
        </p:nvSpPr>
        <p:spPr>
          <a:xfrm>
            <a:off x="1335882" y="3242472"/>
            <a:ext cx="1619250" cy="295276"/>
          </a:xfrm>
          <a:prstGeom prst="wedgeRoundRectCallout">
            <a:avLst>
              <a:gd name="adj1" fmla="val 32109"/>
              <a:gd name="adj2" fmla="val -172217"/>
              <a:gd name="adj3" fmla="val 16667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TAPR</a:t>
            </a:r>
            <a:endParaRPr lang="en-US" dirty="0"/>
          </a:p>
        </p:txBody>
      </p:sp>
      <p:sp>
        <p:nvSpPr>
          <p:cNvPr id="70" name="Rounded Rectangular Callout 69"/>
          <p:cNvSpPr/>
          <p:nvPr/>
        </p:nvSpPr>
        <p:spPr>
          <a:xfrm>
            <a:off x="8414222" y="3537748"/>
            <a:ext cx="1619250" cy="295276"/>
          </a:xfrm>
          <a:prstGeom prst="wedgeRoundRectCallout">
            <a:avLst>
              <a:gd name="adj1" fmla="val -29067"/>
              <a:gd name="adj2" fmla="val -165765"/>
              <a:gd name="adj3" fmla="val 16667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TAPR</a:t>
            </a:r>
            <a:endParaRPr lang="en-US" dirty="0"/>
          </a:p>
        </p:txBody>
      </p:sp>
      <p:sp>
        <p:nvSpPr>
          <p:cNvPr id="71" name="Rounded Rectangular Callout 70"/>
          <p:cNvSpPr/>
          <p:nvPr/>
        </p:nvSpPr>
        <p:spPr>
          <a:xfrm>
            <a:off x="2971799" y="4113205"/>
            <a:ext cx="1619250" cy="563569"/>
          </a:xfrm>
          <a:prstGeom prst="wedgeRoundRectCallout">
            <a:avLst>
              <a:gd name="adj1" fmla="val 70345"/>
              <a:gd name="adj2" fmla="val -216725"/>
              <a:gd name="adj3" fmla="val 16667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Stop TAPR Here</a:t>
            </a:r>
            <a:endParaRPr lang="en-US" dirty="0"/>
          </a:p>
        </p:txBody>
      </p:sp>
      <p:sp>
        <p:nvSpPr>
          <p:cNvPr id="72" name="Rounded Rectangular Callout 71"/>
          <p:cNvSpPr/>
          <p:nvPr/>
        </p:nvSpPr>
        <p:spPr>
          <a:xfrm>
            <a:off x="6686550" y="4107652"/>
            <a:ext cx="1619250" cy="563569"/>
          </a:xfrm>
          <a:prstGeom prst="wedgeRoundRectCallout">
            <a:avLst>
              <a:gd name="adj1" fmla="val -63773"/>
              <a:gd name="adj2" fmla="val -218415"/>
              <a:gd name="adj3" fmla="val 16667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Restart TAPR Here</a:t>
            </a:r>
            <a:endParaRPr lang="en-US" dirty="0"/>
          </a:p>
        </p:txBody>
      </p:sp>
      <p:sp>
        <p:nvSpPr>
          <p:cNvPr id="73" name="Rounded Rectangular Callout 72"/>
          <p:cNvSpPr/>
          <p:nvPr/>
        </p:nvSpPr>
        <p:spPr>
          <a:xfrm>
            <a:off x="2338677" y="1151735"/>
            <a:ext cx="1619250" cy="563569"/>
          </a:xfrm>
          <a:prstGeom prst="wedgeRoundRectCallout">
            <a:avLst>
              <a:gd name="adj1" fmla="val -83184"/>
              <a:gd name="adj2" fmla="val 185524"/>
              <a:gd name="adj3" fmla="val 16667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Start TAPR Here</a:t>
            </a:r>
            <a:endParaRPr lang="en-US" dirty="0"/>
          </a:p>
        </p:txBody>
      </p:sp>
      <p:sp>
        <p:nvSpPr>
          <p:cNvPr id="74" name="Rounded Rectangular Callout 73"/>
          <p:cNvSpPr/>
          <p:nvPr/>
        </p:nvSpPr>
        <p:spPr>
          <a:xfrm>
            <a:off x="10375943" y="3695693"/>
            <a:ext cx="1619250" cy="563569"/>
          </a:xfrm>
          <a:prstGeom prst="wedgeRoundRectCallout">
            <a:avLst>
              <a:gd name="adj1" fmla="val -53184"/>
              <a:gd name="adj2" fmla="val -260668"/>
              <a:gd name="adj3" fmla="val 16667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smtClean="0"/>
              <a:t>End TAPR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356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mensions 2018_PPT Template">
  <a:themeElements>
    <a:clrScheme name="Custom 1">
      <a:dk1>
        <a:srgbClr val="002C5B"/>
      </a:dk1>
      <a:lt1>
        <a:srgbClr val="FFFFFF"/>
      </a:lt1>
      <a:dk2>
        <a:srgbClr val="005E9D"/>
      </a:dk2>
      <a:lt2>
        <a:srgbClr val="E7E6E6"/>
      </a:lt2>
      <a:accent1>
        <a:srgbClr val="0099D9"/>
      </a:accent1>
      <a:accent2>
        <a:srgbClr val="FFBD00"/>
      </a:accent2>
      <a:accent3>
        <a:srgbClr val="FFFFFF"/>
      </a:accent3>
      <a:accent4>
        <a:srgbClr val="FFFFFF"/>
      </a:accent4>
      <a:accent5>
        <a:srgbClr val="FFFFFF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411C516-B38C-449C-AEC3-1DFE5698A8EB}" vid="{228EDF19-7CDE-40D4-AFC5-DE144E5A93BE}"/>
    </a:ext>
  </a:extLst>
</a:theme>
</file>

<file path=ppt/theme/theme2.xml><?xml version="1.0" encoding="utf-8"?>
<a:theme xmlns:a="http://schemas.openxmlformats.org/drawingml/2006/main" name="1_Blue_Trimble-Dimensions">
  <a:themeElements>
    <a:clrScheme name="Trimble DImensions">
      <a:dk1>
        <a:srgbClr val="005F9E"/>
      </a:dk1>
      <a:lt1>
        <a:srgbClr val="FFFFFF"/>
      </a:lt1>
      <a:dk2>
        <a:srgbClr val="009AD9"/>
      </a:dk2>
      <a:lt2>
        <a:srgbClr val="00437B"/>
      </a:lt2>
      <a:accent1>
        <a:srgbClr val="002C5B"/>
      </a:accent1>
      <a:accent2>
        <a:srgbClr val="FFBE00"/>
      </a:accent2>
      <a:accent3>
        <a:srgbClr val="E8E8ED"/>
      </a:accent3>
      <a:accent4>
        <a:srgbClr val="D0D0D7"/>
      </a:accent4>
      <a:accent5>
        <a:srgbClr val="AEAEB6"/>
      </a:accent5>
      <a:accent6>
        <a:srgbClr val="8C8B96"/>
      </a:accent6>
      <a:hlink>
        <a:srgbClr val="005F9E"/>
      </a:hlink>
      <a:folHlink>
        <a:srgbClr val="77787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lIns="0" tIns="0" rIns="0" bIns="0"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1">
              <a:lumMod val="5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120000"/>
          </a:lnSpc>
          <a:spcAft>
            <a:spcPts val="1800"/>
          </a:spcAft>
          <a:defRPr sz="16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3" id="{F411C516-B38C-449C-AEC3-1DFE5698A8EB}" vid="{CC2A7088-EBCA-4B6A-8E52-7066D92C264D}"/>
    </a:ext>
  </a:extLst>
</a:theme>
</file>

<file path=ppt/theme/theme3.xml><?xml version="1.0" encoding="utf-8"?>
<a:theme xmlns:a="http://schemas.openxmlformats.org/drawingml/2006/main" name="Blue_Trimble-Dimensions">
  <a:themeElements>
    <a:clrScheme name="Trimble DImensions">
      <a:dk1>
        <a:srgbClr val="005F9E"/>
      </a:dk1>
      <a:lt1>
        <a:srgbClr val="FFFFFF"/>
      </a:lt1>
      <a:dk2>
        <a:srgbClr val="009AD9"/>
      </a:dk2>
      <a:lt2>
        <a:srgbClr val="00437B"/>
      </a:lt2>
      <a:accent1>
        <a:srgbClr val="002C5B"/>
      </a:accent1>
      <a:accent2>
        <a:srgbClr val="FFBE00"/>
      </a:accent2>
      <a:accent3>
        <a:srgbClr val="E8E8ED"/>
      </a:accent3>
      <a:accent4>
        <a:srgbClr val="D0D0D7"/>
      </a:accent4>
      <a:accent5>
        <a:srgbClr val="AEAEB6"/>
      </a:accent5>
      <a:accent6>
        <a:srgbClr val="8C8B96"/>
      </a:accent6>
      <a:hlink>
        <a:srgbClr val="005F9E"/>
      </a:hlink>
      <a:folHlink>
        <a:srgbClr val="77787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lIns="0" tIns="0" rIns="0" bIns="0"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1">
              <a:lumMod val="5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120000"/>
          </a:lnSpc>
          <a:spcAft>
            <a:spcPts val="1800"/>
          </a:spcAft>
          <a:defRPr sz="16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3" id="{F411C516-B38C-449C-AEC3-1DFE5698A8EB}" vid="{2A558078-4410-4E65-AB14-8B3C0329635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Dimensions 2018_PPT Template_FINAL (1)</Template>
  <TotalTime>377</TotalTime>
  <Words>1510</Words>
  <Application>Microsoft Office PowerPoint</Application>
  <PresentationFormat>Widescreen</PresentationFormat>
  <Paragraphs>262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.AppleSystemUIFont</vt:lpstr>
      <vt:lpstr>Arial</vt:lpstr>
      <vt:lpstr>Calibri</vt:lpstr>
      <vt:lpstr>Calibri Light</vt:lpstr>
      <vt:lpstr>Wingdings</vt:lpstr>
      <vt:lpstr>Dimensions 2018_PPT Template</vt:lpstr>
      <vt:lpstr>1_Blue_Trimble-Dimensions</vt:lpstr>
      <vt:lpstr>Blue_Trimble-Dimensions</vt:lpstr>
      <vt:lpstr>PowerPoint Presentation</vt:lpstr>
      <vt:lpstr>PowerPoint Presentation</vt:lpstr>
      <vt:lpstr>Abstract</vt:lpstr>
      <vt:lpstr>Learning Objectives</vt:lpstr>
      <vt:lpstr>Quick Question As A Starting Point</vt:lpstr>
      <vt:lpstr>PowerPoint Presentation</vt:lpstr>
      <vt:lpstr>PowerPoint Presentation</vt:lpstr>
      <vt:lpstr>Reference Node Use Cases</vt:lpstr>
      <vt:lpstr>Using Tables for Offsets, Slopes and Elevations</vt:lpstr>
      <vt:lpstr>Offset and Slope Tables</vt:lpstr>
      <vt:lpstr>PowerPoint Presentation</vt:lpstr>
      <vt:lpstr>PowerPoint Presentation</vt:lpstr>
      <vt:lpstr>Conditional Instructions</vt:lpstr>
      <vt:lpstr>Conditional Tests Supported</vt:lpstr>
      <vt:lpstr>Conditional Instructions</vt:lpstr>
      <vt:lpstr>Condition Example</vt:lpstr>
      <vt:lpstr>How To Set Up The Test</vt:lpstr>
      <vt:lpstr>Setting up the Condition</vt:lpstr>
      <vt:lpstr>OK – So We Setup for a 4:1 or 3:1 Slope</vt:lpstr>
      <vt:lpstr>Other Times When Conditions Will Help</vt:lpstr>
      <vt:lpstr>PowerPoint Presentation</vt:lpstr>
      <vt:lpstr>Over Excavation Conditions</vt:lpstr>
      <vt:lpstr>Building out the Finished Grade Surface</vt:lpstr>
      <vt:lpstr>Building out the Over – Excavation Surface(s)</vt:lpstr>
      <vt:lpstr>PowerPoint Presentation</vt:lpstr>
      <vt:lpstr>Other Neat Tips in This Example</vt:lpstr>
      <vt:lpstr>Summary</vt:lpstr>
      <vt:lpstr>PowerPoint Presentation</vt:lpstr>
      <vt:lpstr>Helping Yourself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Sharp</dc:creator>
  <cp:lastModifiedBy>Alan Sharp</cp:lastModifiedBy>
  <cp:revision>19</cp:revision>
  <dcterms:created xsi:type="dcterms:W3CDTF">2018-10-23T15:12:22Z</dcterms:created>
  <dcterms:modified xsi:type="dcterms:W3CDTF">2018-10-23T22:59:42Z</dcterms:modified>
</cp:coreProperties>
</file>